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4"/>
  </p:sldMasterIdLst>
  <p:notesMasterIdLst>
    <p:notesMasterId r:id="rId40"/>
  </p:notesMasterIdLst>
  <p:handoutMasterIdLst>
    <p:handoutMasterId r:id="rId41"/>
  </p:handoutMasterIdLst>
  <p:sldIdLst>
    <p:sldId id="256" r:id="rId5"/>
    <p:sldId id="257" r:id="rId6"/>
    <p:sldId id="259" r:id="rId7"/>
    <p:sldId id="267" r:id="rId8"/>
    <p:sldId id="260" r:id="rId9"/>
    <p:sldId id="261" r:id="rId10"/>
    <p:sldId id="262" r:id="rId11"/>
    <p:sldId id="264" r:id="rId12"/>
    <p:sldId id="263" r:id="rId13"/>
    <p:sldId id="265" r:id="rId14"/>
    <p:sldId id="266" r:id="rId15"/>
    <p:sldId id="268" r:id="rId16"/>
    <p:sldId id="269" r:id="rId17"/>
    <p:sldId id="270" r:id="rId18"/>
    <p:sldId id="271" r:id="rId19"/>
    <p:sldId id="272" r:id="rId20"/>
    <p:sldId id="273" r:id="rId21"/>
    <p:sldId id="274" r:id="rId22"/>
    <p:sldId id="275" r:id="rId23"/>
    <p:sldId id="276" r:id="rId24"/>
    <p:sldId id="277" r:id="rId25"/>
    <p:sldId id="279" r:id="rId26"/>
    <p:sldId id="278" r:id="rId27"/>
    <p:sldId id="280" r:id="rId28"/>
    <p:sldId id="281" r:id="rId29"/>
    <p:sldId id="282" r:id="rId30"/>
    <p:sldId id="283" r:id="rId31"/>
    <p:sldId id="284" r:id="rId32"/>
    <p:sldId id="285" r:id="rId33"/>
    <p:sldId id="286" r:id="rId34"/>
    <p:sldId id="287" r:id="rId35"/>
    <p:sldId id="288" r:id="rId36"/>
    <p:sldId id="289" r:id="rId37"/>
    <p:sldId id="291" r:id="rId38"/>
    <p:sldId id="258" r:id="rId3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0778"/>
    <a:srgbClr val="500777"/>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54" autoAdjust="0"/>
  </p:normalViewPr>
  <p:slideViewPr>
    <p:cSldViewPr snapToGrid="0" snapToObjects="1">
      <p:cViewPr varScale="1">
        <p:scale>
          <a:sx n="83" d="100"/>
          <a:sy n="83" d="100"/>
        </p:scale>
        <p:origin x="686"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9B173D-BDE1-334A-A54B-AB7416F088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8520C-8460-0D42-86C9-D0794A4B3E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B85B03-F712-974C-A1D8-1F9A468F5B60}" type="datetimeFigureOut">
              <a:rPr lang="en-US" smtClean="0"/>
              <a:t>9/8/2024</a:t>
            </a:fld>
            <a:endParaRPr lang="en-US"/>
          </a:p>
        </p:txBody>
      </p:sp>
      <p:sp>
        <p:nvSpPr>
          <p:cNvPr id="4" name="Footer Placeholder 3">
            <a:extLst>
              <a:ext uri="{FF2B5EF4-FFF2-40B4-BE49-F238E27FC236}">
                <a16:creationId xmlns:a16="http://schemas.microsoft.com/office/drawing/2014/main" id="{CE5F3C87-CBF7-CC4C-8F0D-1EB8B06357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9DA787-5DE4-CD4A-B75E-AC89ED789C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074958-CA5E-0C46-B182-67DF590DF54A}" type="slidenum">
              <a:rPr lang="en-US" smtClean="0"/>
              <a:t>‹#›</a:t>
            </a:fld>
            <a:endParaRPr lang="en-US"/>
          </a:p>
        </p:txBody>
      </p:sp>
    </p:spTree>
    <p:extLst>
      <p:ext uri="{BB962C8B-B14F-4D97-AF65-F5344CB8AC3E}">
        <p14:creationId xmlns:p14="http://schemas.microsoft.com/office/powerpoint/2010/main" val="3750469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3EF3F-35E2-3B43-BF81-CFC248C52316}" type="datetimeFigureOut">
              <a:rPr lang="en-US" smtClean="0"/>
              <a:t>9/8/2024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03F89-1949-E64B-AC42-D3BE5974B6DB}" type="slidenum">
              <a:rPr lang="en-US" smtClean="0"/>
              <a:t>‹#›</a:t>
            </a:fld>
            <a:endParaRPr lang="en-US"/>
          </a:p>
        </p:txBody>
      </p:sp>
    </p:spTree>
    <p:extLst>
      <p:ext uri="{BB962C8B-B14F-4D97-AF65-F5344CB8AC3E}">
        <p14:creationId xmlns:p14="http://schemas.microsoft.com/office/powerpoint/2010/main" val="2227265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Unmanned surface vehicle, known as USV play a crucial role in various fields, </a:t>
            </a:r>
          </a:p>
          <a:p>
            <a:r>
              <a:rPr lang="en-GB" altLang="zh-CN" dirty="0"/>
              <a:t>such as commercial shipping, environmental monitoring, seabed mapping and </a:t>
            </a:r>
            <a:r>
              <a:rPr lang="en-GB" dirty="0"/>
              <a:t>facility</a:t>
            </a:r>
            <a:r>
              <a:rPr lang="en-GB" altLang="zh-CN" dirty="0"/>
              <a:t> inspection. </a:t>
            </a:r>
          </a:p>
          <a:p>
            <a:r>
              <a:rPr lang="en-GB" dirty="0"/>
              <a:t>USVs have significant commercial potential and can replace personnel in hazardous maritime operations.</a:t>
            </a:r>
          </a:p>
          <a:p>
            <a:r>
              <a:rPr lang="en-GB" dirty="0"/>
              <a:t>However, compared to the field of Unmanned Ground Vehicles (UGVs), research in USVs is relatively slower and requires further development.</a:t>
            </a:r>
          </a:p>
        </p:txBody>
      </p:sp>
      <p:sp>
        <p:nvSpPr>
          <p:cNvPr id="4" name="灯片编号占位符 3"/>
          <p:cNvSpPr>
            <a:spLocks noGrp="1"/>
          </p:cNvSpPr>
          <p:nvPr>
            <p:ph type="sldNum" sz="quarter" idx="5"/>
          </p:nvPr>
        </p:nvSpPr>
        <p:spPr/>
        <p:txBody>
          <a:bodyPr/>
          <a:lstStyle/>
          <a:p>
            <a:fld id="{5CC03F89-1949-E64B-AC42-D3BE5974B6DB}" type="slidenum">
              <a:rPr lang="en-US" smtClean="0"/>
              <a:t>3</a:t>
            </a:fld>
            <a:endParaRPr lang="en-US"/>
          </a:p>
        </p:txBody>
      </p:sp>
    </p:spTree>
    <p:extLst>
      <p:ext uri="{BB962C8B-B14F-4D97-AF65-F5344CB8AC3E}">
        <p14:creationId xmlns:p14="http://schemas.microsoft.com/office/powerpoint/2010/main" val="4248623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12</a:t>
            </a:fld>
            <a:endParaRPr lang="en-US"/>
          </a:p>
        </p:txBody>
      </p:sp>
    </p:spTree>
    <p:extLst>
      <p:ext uri="{BB962C8B-B14F-4D97-AF65-F5344CB8AC3E}">
        <p14:creationId xmlns:p14="http://schemas.microsoft.com/office/powerpoint/2010/main" val="738532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Mastr1325 use Indexed Image as annotation, but oasis use grayscale image as annotation.</a:t>
            </a:r>
          </a:p>
        </p:txBody>
      </p:sp>
      <p:sp>
        <p:nvSpPr>
          <p:cNvPr id="4" name="灯片编号占位符 3"/>
          <p:cNvSpPr>
            <a:spLocks noGrp="1"/>
          </p:cNvSpPr>
          <p:nvPr>
            <p:ph type="sldNum" sz="quarter" idx="5"/>
          </p:nvPr>
        </p:nvSpPr>
        <p:spPr/>
        <p:txBody>
          <a:bodyPr/>
          <a:lstStyle/>
          <a:p>
            <a:fld id="{5CC03F89-1949-E64B-AC42-D3BE5974B6DB}" type="slidenum">
              <a:rPr lang="en-US" smtClean="0"/>
              <a:t>13</a:t>
            </a:fld>
            <a:endParaRPr lang="en-US"/>
          </a:p>
        </p:txBody>
      </p:sp>
    </p:spTree>
    <p:extLst>
      <p:ext uri="{BB962C8B-B14F-4D97-AF65-F5344CB8AC3E}">
        <p14:creationId xmlns:p14="http://schemas.microsoft.com/office/powerpoint/2010/main" val="2190137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Mastr1325 use Indexed Image as annotation, but oasis use grayscale image as annotation.</a:t>
            </a:r>
          </a:p>
        </p:txBody>
      </p:sp>
      <p:sp>
        <p:nvSpPr>
          <p:cNvPr id="4" name="灯片编号占位符 3"/>
          <p:cNvSpPr>
            <a:spLocks noGrp="1"/>
          </p:cNvSpPr>
          <p:nvPr>
            <p:ph type="sldNum" sz="quarter" idx="5"/>
          </p:nvPr>
        </p:nvSpPr>
        <p:spPr/>
        <p:txBody>
          <a:bodyPr/>
          <a:lstStyle/>
          <a:p>
            <a:fld id="{5CC03F89-1949-E64B-AC42-D3BE5974B6DB}" type="slidenum">
              <a:rPr lang="en-US" smtClean="0"/>
              <a:t>14</a:t>
            </a:fld>
            <a:endParaRPr lang="en-US"/>
          </a:p>
        </p:txBody>
      </p:sp>
    </p:spTree>
    <p:extLst>
      <p:ext uri="{BB962C8B-B14F-4D97-AF65-F5344CB8AC3E}">
        <p14:creationId xmlns:p14="http://schemas.microsoft.com/office/powerpoint/2010/main" val="894248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15</a:t>
            </a:fld>
            <a:endParaRPr lang="en-US"/>
          </a:p>
        </p:txBody>
      </p:sp>
    </p:spTree>
    <p:extLst>
      <p:ext uri="{BB962C8B-B14F-4D97-AF65-F5344CB8AC3E}">
        <p14:creationId xmlns:p14="http://schemas.microsoft.com/office/powerpoint/2010/main" val="2791305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16</a:t>
            </a:fld>
            <a:endParaRPr lang="en-US"/>
          </a:p>
        </p:txBody>
      </p:sp>
    </p:spTree>
    <p:extLst>
      <p:ext uri="{BB962C8B-B14F-4D97-AF65-F5344CB8AC3E}">
        <p14:creationId xmlns:p14="http://schemas.microsoft.com/office/powerpoint/2010/main" val="3180066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Posterior = prior, likelihood, and evidence</a:t>
            </a:r>
          </a:p>
        </p:txBody>
      </p:sp>
      <p:sp>
        <p:nvSpPr>
          <p:cNvPr id="4" name="灯片编号占位符 3"/>
          <p:cNvSpPr>
            <a:spLocks noGrp="1"/>
          </p:cNvSpPr>
          <p:nvPr>
            <p:ph type="sldNum" sz="quarter" idx="5"/>
          </p:nvPr>
        </p:nvSpPr>
        <p:spPr/>
        <p:txBody>
          <a:bodyPr/>
          <a:lstStyle/>
          <a:p>
            <a:fld id="{5CC03F89-1949-E64B-AC42-D3BE5974B6DB}" type="slidenum">
              <a:rPr lang="en-US" smtClean="0"/>
              <a:t>17</a:t>
            </a:fld>
            <a:endParaRPr lang="en-US"/>
          </a:p>
        </p:txBody>
      </p:sp>
    </p:spTree>
    <p:extLst>
      <p:ext uri="{BB962C8B-B14F-4D97-AF65-F5344CB8AC3E}">
        <p14:creationId xmlns:p14="http://schemas.microsoft.com/office/powerpoint/2010/main" val="1952993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Define a variational distribution</a:t>
            </a:r>
          </a:p>
        </p:txBody>
      </p:sp>
      <p:sp>
        <p:nvSpPr>
          <p:cNvPr id="4" name="灯片编号占位符 3"/>
          <p:cNvSpPr>
            <a:spLocks noGrp="1"/>
          </p:cNvSpPr>
          <p:nvPr>
            <p:ph type="sldNum" sz="quarter" idx="5"/>
          </p:nvPr>
        </p:nvSpPr>
        <p:spPr/>
        <p:txBody>
          <a:bodyPr/>
          <a:lstStyle/>
          <a:p>
            <a:fld id="{5CC03F89-1949-E64B-AC42-D3BE5974B6DB}" type="slidenum">
              <a:rPr lang="en-US" smtClean="0"/>
              <a:t>18</a:t>
            </a:fld>
            <a:endParaRPr lang="en-US"/>
          </a:p>
        </p:txBody>
      </p:sp>
    </p:spTree>
    <p:extLst>
      <p:ext uri="{BB962C8B-B14F-4D97-AF65-F5344CB8AC3E}">
        <p14:creationId xmlns:p14="http://schemas.microsoft.com/office/powerpoint/2010/main" val="193170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19</a:t>
            </a:fld>
            <a:endParaRPr lang="en-US"/>
          </a:p>
        </p:txBody>
      </p:sp>
    </p:spTree>
    <p:extLst>
      <p:ext uri="{BB962C8B-B14F-4D97-AF65-F5344CB8AC3E}">
        <p14:creationId xmlns:p14="http://schemas.microsoft.com/office/powerpoint/2010/main" val="1914350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20</a:t>
            </a:fld>
            <a:endParaRPr lang="en-US"/>
          </a:p>
        </p:txBody>
      </p:sp>
    </p:spTree>
    <p:extLst>
      <p:ext uri="{BB962C8B-B14F-4D97-AF65-F5344CB8AC3E}">
        <p14:creationId xmlns:p14="http://schemas.microsoft.com/office/powerpoint/2010/main" val="2379317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The evaluation curve fluctuates with epochs</a:t>
            </a:r>
          </a:p>
          <a:p>
            <a:r>
              <a:rPr lang="en-GB" dirty="0"/>
              <a:t>The false positive change severely and cause this situation</a:t>
            </a:r>
          </a:p>
        </p:txBody>
      </p:sp>
      <p:sp>
        <p:nvSpPr>
          <p:cNvPr id="4" name="灯片编号占位符 3"/>
          <p:cNvSpPr>
            <a:spLocks noGrp="1"/>
          </p:cNvSpPr>
          <p:nvPr>
            <p:ph type="sldNum" sz="quarter" idx="5"/>
          </p:nvPr>
        </p:nvSpPr>
        <p:spPr/>
        <p:txBody>
          <a:bodyPr/>
          <a:lstStyle/>
          <a:p>
            <a:fld id="{5CC03F89-1949-E64B-AC42-D3BE5974B6DB}" type="slidenum">
              <a:rPr lang="en-US" smtClean="0"/>
              <a:t>21</a:t>
            </a:fld>
            <a:endParaRPr lang="en-US"/>
          </a:p>
        </p:txBody>
      </p:sp>
    </p:spTree>
    <p:extLst>
      <p:ext uri="{BB962C8B-B14F-4D97-AF65-F5344CB8AC3E}">
        <p14:creationId xmlns:p14="http://schemas.microsoft.com/office/powerpoint/2010/main" val="88044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So in this project, the objective </a:t>
            </a:r>
          </a:p>
        </p:txBody>
      </p:sp>
      <p:sp>
        <p:nvSpPr>
          <p:cNvPr id="4" name="灯片编号占位符 3"/>
          <p:cNvSpPr>
            <a:spLocks noGrp="1"/>
          </p:cNvSpPr>
          <p:nvPr>
            <p:ph type="sldNum" sz="quarter" idx="5"/>
          </p:nvPr>
        </p:nvSpPr>
        <p:spPr/>
        <p:txBody>
          <a:bodyPr/>
          <a:lstStyle/>
          <a:p>
            <a:fld id="{5CC03F89-1949-E64B-AC42-D3BE5974B6DB}" type="slidenum">
              <a:rPr lang="en-US" smtClean="0"/>
              <a:t>4</a:t>
            </a:fld>
            <a:endParaRPr lang="en-US"/>
          </a:p>
        </p:txBody>
      </p:sp>
    </p:spTree>
    <p:extLst>
      <p:ext uri="{BB962C8B-B14F-4D97-AF65-F5344CB8AC3E}">
        <p14:creationId xmlns:p14="http://schemas.microsoft.com/office/powerpoint/2010/main" val="3524491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22</a:t>
            </a:fld>
            <a:endParaRPr lang="en-US"/>
          </a:p>
        </p:txBody>
      </p:sp>
    </p:spTree>
    <p:extLst>
      <p:ext uri="{BB962C8B-B14F-4D97-AF65-F5344CB8AC3E}">
        <p14:creationId xmlns:p14="http://schemas.microsoft.com/office/powerpoint/2010/main" val="3009710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23</a:t>
            </a:fld>
            <a:endParaRPr lang="en-US"/>
          </a:p>
        </p:txBody>
      </p:sp>
    </p:spTree>
    <p:extLst>
      <p:ext uri="{BB962C8B-B14F-4D97-AF65-F5344CB8AC3E}">
        <p14:creationId xmlns:p14="http://schemas.microsoft.com/office/powerpoint/2010/main" val="1130217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24</a:t>
            </a:fld>
            <a:endParaRPr lang="en-US"/>
          </a:p>
        </p:txBody>
      </p:sp>
    </p:spTree>
    <p:extLst>
      <p:ext uri="{BB962C8B-B14F-4D97-AF65-F5344CB8AC3E}">
        <p14:creationId xmlns:p14="http://schemas.microsoft.com/office/powerpoint/2010/main" val="2147226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25</a:t>
            </a:fld>
            <a:endParaRPr lang="en-US"/>
          </a:p>
        </p:txBody>
      </p:sp>
    </p:spTree>
    <p:extLst>
      <p:ext uri="{BB962C8B-B14F-4D97-AF65-F5344CB8AC3E}">
        <p14:creationId xmlns:p14="http://schemas.microsoft.com/office/powerpoint/2010/main" val="4058611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26</a:t>
            </a:fld>
            <a:endParaRPr lang="en-US"/>
          </a:p>
        </p:txBody>
      </p:sp>
    </p:spTree>
    <p:extLst>
      <p:ext uri="{BB962C8B-B14F-4D97-AF65-F5344CB8AC3E}">
        <p14:creationId xmlns:p14="http://schemas.microsoft.com/office/powerpoint/2010/main" val="3218471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27</a:t>
            </a:fld>
            <a:endParaRPr lang="en-US"/>
          </a:p>
        </p:txBody>
      </p:sp>
    </p:spTree>
    <p:extLst>
      <p:ext uri="{BB962C8B-B14F-4D97-AF65-F5344CB8AC3E}">
        <p14:creationId xmlns:p14="http://schemas.microsoft.com/office/powerpoint/2010/main" val="3785719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28</a:t>
            </a:fld>
            <a:endParaRPr lang="en-US"/>
          </a:p>
        </p:txBody>
      </p:sp>
    </p:spTree>
    <p:extLst>
      <p:ext uri="{BB962C8B-B14F-4D97-AF65-F5344CB8AC3E}">
        <p14:creationId xmlns:p14="http://schemas.microsoft.com/office/powerpoint/2010/main" val="4254420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29</a:t>
            </a:fld>
            <a:endParaRPr lang="en-US"/>
          </a:p>
        </p:txBody>
      </p:sp>
    </p:spTree>
    <p:extLst>
      <p:ext uri="{BB962C8B-B14F-4D97-AF65-F5344CB8AC3E}">
        <p14:creationId xmlns:p14="http://schemas.microsoft.com/office/powerpoint/2010/main" val="2170445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30</a:t>
            </a:fld>
            <a:endParaRPr lang="en-US"/>
          </a:p>
        </p:txBody>
      </p:sp>
    </p:spTree>
    <p:extLst>
      <p:ext uri="{BB962C8B-B14F-4D97-AF65-F5344CB8AC3E}">
        <p14:creationId xmlns:p14="http://schemas.microsoft.com/office/powerpoint/2010/main" val="365528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31</a:t>
            </a:fld>
            <a:endParaRPr lang="en-US"/>
          </a:p>
        </p:txBody>
      </p:sp>
    </p:spTree>
    <p:extLst>
      <p:ext uri="{BB962C8B-B14F-4D97-AF65-F5344CB8AC3E}">
        <p14:creationId xmlns:p14="http://schemas.microsoft.com/office/powerpoint/2010/main" val="363612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Then comes to the design section, I will detail the reason why I chose the algorithm and datasets </a:t>
            </a:r>
            <a:r>
              <a:rPr lang="en-US" altLang="zh-CN" dirty="0"/>
              <a:t>that I used in my project</a:t>
            </a:r>
            <a:r>
              <a:rPr lang="en-GB" altLang="zh-CN" dirty="0"/>
              <a:t> for marine environment semantic segmentation</a:t>
            </a:r>
          </a:p>
          <a:p>
            <a:r>
              <a:rPr lang="en-GB" dirty="0"/>
              <a:t>Firstly, why use SS for improving the autonomy of USVs</a:t>
            </a:r>
          </a:p>
        </p:txBody>
      </p:sp>
      <p:sp>
        <p:nvSpPr>
          <p:cNvPr id="4" name="灯片编号占位符 3"/>
          <p:cNvSpPr>
            <a:spLocks noGrp="1"/>
          </p:cNvSpPr>
          <p:nvPr>
            <p:ph type="sldNum" sz="quarter" idx="5"/>
          </p:nvPr>
        </p:nvSpPr>
        <p:spPr/>
        <p:txBody>
          <a:bodyPr/>
          <a:lstStyle/>
          <a:p>
            <a:fld id="{5CC03F89-1949-E64B-AC42-D3BE5974B6DB}" type="slidenum">
              <a:rPr lang="en-US" smtClean="0"/>
              <a:t>5</a:t>
            </a:fld>
            <a:endParaRPr lang="en-US"/>
          </a:p>
        </p:txBody>
      </p:sp>
    </p:spTree>
    <p:extLst>
      <p:ext uri="{BB962C8B-B14F-4D97-AF65-F5344CB8AC3E}">
        <p14:creationId xmlns:p14="http://schemas.microsoft.com/office/powerpoint/2010/main" val="1384981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by reducing the effect of noisy data through the elimination of aleatoric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r>
              <a:rPr lang="en-GB" sz="1200" dirty="0"/>
              <a:t>which is attributed to the inference ability of the Bayesian approach.</a:t>
            </a:r>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32</a:t>
            </a:fld>
            <a:endParaRPr lang="en-US"/>
          </a:p>
        </p:txBody>
      </p:sp>
    </p:spTree>
    <p:extLst>
      <p:ext uri="{BB962C8B-B14F-4D97-AF65-F5344CB8AC3E}">
        <p14:creationId xmlns:p14="http://schemas.microsoft.com/office/powerpoint/2010/main" val="552434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33</a:t>
            </a:fld>
            <a:endParaRPr lang="en-US"/>
          </a:p>
        </p:txBody>
      </p:sp>
    </p:spTree>
    <p:extLst>
      <p:ext uri="{BB962C8B-B14F-4D97-AF65-F5344CB8AC3E}">
        <p14:creationId xmlns:p14="http://schemas.microsoft.com/office/powerpoint/2010/main" val="3095529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34</a:t>
            </a:fld>
            <a:endParaRPr lang="en-US"/>
          </a:p>
        </p:txBody>
      </p:sp>
    </p:spTree>
    <p:extLst>
      <p:ext uri="{BB962C8B-B14F-4D97-AF65-F5344CB8AC3E}">
        <p14:creationId xmlns:p14="http://schemas.microsoft.com/office/powerpoint/2010/main" val="3718598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大多数涉及图像处理的深度学习架构都是</a:t>
            </a:r>
            <a:r>
              <a:rPr lang="en-GB" altLang="zh-CN" dirty="0"/>
              <a:t>CNN</a:t>
            </a:r>
            <a:r>
              <a:rPr lang="zh-CN" altLang="en-US" dirty="0"/>
              <a:t>架构，这是由于</a:t>
            </a:r>
            <a:endParaRPr lang="en-GB" altLang="zh-CN" dirty="0"/>
          </a:p>
        </p:txBody>
      </p:sp>
      <p:sp>
        <p:nvSpPr>
          <p:cNvPr id="4" name="灯片编号占位符 3"/>
          <p:cNvSpPr>
            <a:spLocks noGrp="1"/>
          </p:cNvSpPr>
          <p:nvPr>
            <p:ph type="sldNum" sz="quarter" idx="5"/>
          </p:nvPr>
        </p:nvSpPr>
        <p:spPr/>
        <p:txBody>
          <a:bodyPr/>
          <a:lstStyle/>
          <a:p>
            <a:fld id="{5CC03F89-1949-E64B-AC42-D3BE5974B6DB}" type="slidenum">
              <a:rPr lang="en-US" smtClean="0"/>
              <a:t>6</a:t>
            </a:fld>
            <a:endParaRPr lang="en-US"/>
          </a:p>
        </p:txBody>
      </p:sp>
    </p:spTree>
    <p:extLst>
      <p:ext uri="{BB962C8B-B14F-4D97-AF65-F5344CB8AC3E}">
        <p14:creationId xmlns:p14="http://schemas.microsoft.com/office/powerpoint/2010/main" val="563479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So what coming next is dataset selection, the number of marine dataset is small than land-scape dataset, and the number of annotation classes is smaller as well.  </a:t>
            </a:r>
          </a:p>
        </p:txBody>
      </p:sp>
      <p:sp>
        <p:nvSpPr>
          <p:cNvPr id="4" name="灯片编号占位符 3"/>
          <p:cNvSpPr>
            <a:spLocks noGrp="1"/>
          </p:cNvSpPr>
          <p:nvPr>
            <p:ph type="sldNum" sz="quarter" idx="5"/>
          </p:nvPr>
        </p:nvSpPr>
        <p:spPr/>
        <p:txBody>
          <a:bodyPr/>
          <a:lstStyle/>
          <a:p>
            <a:fld id="{5CC03F89-1949-E64B-AC42-D3BE5974B6DB}" type="slidenum">
              <a:rPr lang="en-US" smtClean="0"/>
              <a:t>7</a:t>
            </a:fld>
            <a:endParaRPr lang="en-US"/>
          </a:p>
        </p:txBody>
      </p:sp>
    </p:spTree>
    <p:extLst>
      <p:ext uri="{BB962C8B-B14F-4D97-AF65-F5344CB8AC3E}">
        <p14:creationId xmlns:p14="http://schemas.microsoft.com/office/powerpoint/2010/main" val="174040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8</a:t>
            </a:fld>
            <a:endParaRPr lang="en-US"/>
          </a:p>
        </p:txBody>
      </p:sp>
    </p:spTree>
    <p:extLst>
      <p:ext uri="{BB962C8B-B14F-4D97-AF65-F5344CB8AC3E}">
        <p14:creationId xmlns:p14="http://schemas.microsoft.com/office/powerpoint/2010/main" val="1188264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9</a:t>
            </a:fld>
            <a:endParaRPr lang="en-US"/>
          </a:p>
        </p:txBody>
      </p:sp>
    </p:spTree>
    <p:extLst>
      <p:ext uri="{BB962C8B-B14F-4D97-AF65-F5344CB8AC3E}">
        <p14:creationId xmlns:p14="http://schemas.microsoft.com/office/powerpoint/2010/main" val="3445105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I use another dataset called OASIs because this dataset make classification about the shooting environments, with a particular emphasis on datasets for night time and harsh conditions.</a:t>
            </a:r>
          </a:p>
          <a:p>
            <a:r>
              <a:rPr lang="en-GB" dirty="0"/>
              <a:t>This dataset can be utilized to evaluate the performance of algorithm under hazard environments.</a:t>
            </a:r>
          </a:p>
        </p:txBody>
      </p:sp>
      <p:sp>
        <p:nvSpPr>
          <p:cNvPr id="4" name="灯片编号占位符 3"/>
          <p:cNvSpPr>
            <a:spLocks noGrp="1"/>
          </p:cNvSpPr>
          <p:nvPr>
            <p:ph type="sldNum" sz="quarter" idx="5"/>
          </p:nvPr>
        </p:nvSpPr>
        <p:spPr/>
        <p:txBody>
          <a:bodyPr/>
          <a:lstStyle/>
          <a:p>
            <a:fld id="{5CC03F89-1949-E64B-AC42-D3BE5974B6DB}" type="slidenum">
              <a:rPr lang="en-US" smtClean="0"/>
              <a:t>10</a:t>
            </a:fld>
            <a:endParaRPr lang="en-US"/>
          </a:p>
        </p:txBody>
      </p:sp>
    </p:spTree>
    <p:extLst>
      <p:ext uri="{BB962C8B-B14F-4D97-AF65-F5344CB8AC3E}">
        <p14:creationId xmlns:p14="http://schemas.microsoft.com/office/powerpoint/2010/main" val="4230528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5CC03F89-1949-E64B-AC42-D3BE5974B6DB}" type="slidenum">
              <a:rPr lang="en-US" smtClean="0"/>
              <a:t>11</a:t>
            </a:fld>
            <a:endParaRPr lang="en-US"/>
          </a:p>
        </p:txBody>
      </p:sp>
    </p:spTree>
    <p:extLst>
      <p:ext uri="{BB962C8B-B14F-4D97-AF65-F5344CB8AC3E}">
        <p14:creationId xmlns:p14="http://schemas.microsoft.com/office/powerpoint/2010/main" val="3798729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CL Title slide 1">
    <p:spTree>
      <p:nvGrpSpPr>
        <p:cNvPr id="1" name=""/>
        <p:cNvGrpSpPr/>
        <p:nvPr/>
      </p:nvGrpSpPr>
      <p:grpSpPr>
        <a:xfrm>
          <a:off x="0" y="0"/>
          <a:ext cx="0" cy="0"/>
          <a:chOff x="0" y="0"/>
          <a:chExt cx="0" cy="0"/>
        </a:xfrm>
      </p:grpSpPr>
      <p:sp>
        <p:nvSpPr>
          <p:cNvPr id="2" name="UCL Branding background">
            <a:extLst>
              <a:ext uri="{FF2B5EF4-FFF2-40B4-BE49-F238E27FC236}">
                <a16:creationId xmlns:a16="http://schemas.microsoft.com/office/drawing/2014/main" id="{EA4C8DDC-D29E-5E43-9BC2-FD84B2117884}"/>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srcRect/>
          <a:stretch/>
        </p:blipFill>
        <p:spPr>
          <a:xfrm>
            <a:off x="-1" y="0"/>
            <a:ext cx="12193200" cy="1342371"/>
          </a:xfrm>
          <a:prstGeom prst="rect">
            <a:avLst/>
          </a:prstGeom>
        </p:spPr>
      </p:pic>
      <p:sp>
        <p:nvSpPr>
          <p:cNvPr id="13" name="Faculty, Department title">
            <a:extLst>
              <a:ext uri="{FF2B5EF4-FFF2-40B4-BE49-F238E27FC236}">
                <a16:creationId xmlns:a16="http://schemas.microsoft.com/office/drawing/2014/main" id="{7B844C1D-C9E2-A040-B3FD-0E3861E051D8}"/>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
        <p:nvSpPr>
          <p:cNvPr id="9" name="Main image" descr="Image">
            <a:extLst>
              <a:ext uri="{FF2B5EF4-FFF2-40B4-BE49-F238E27FC236}">
                <a16:creationId xmlns:a16="http://schemas.microsoft.com/office/drawing/2014/main" id="{FD55159A-63D1-334F-B344-448B05BC84B5}"/>
              </a:ext>
            </a:extLst>
          </p:cNvPr>
          <p:cNvSpPr>
            <a:spLocks noGrp="1"/>
          </p:cNvSpPr>
          <p:nvPr>
            <p:ph type="pic" sz="quarter" idx="11"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1" name="Main Headline" descr="Headline">
            <a:extLst>
              <a:ext uri="{FF2B5EF4-FFF2-40B4-BE49-F238E27FC236}">
                <a16:creationId xmlns:a16="http://schemas.microsoft.com/office/drawing/2014/main" id="{6D1BEB54-27B8-4348-8671-D93B41DC5E26}"/>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Tree>
    <p:extLst>
      <p:ext uri="{BB962C8B-B14F-4D97-AF65-F5344CB8AC3E}">
        <p14:creationId xmlns:p14="http://schemas.microsoft.com/office/powerpoint/2010/main" val="207983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CL 2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ext" descr="Text">
            <a:extLst>
              <a:ext uri="{FF2B5EF4-FFF2-40B4-BE49-F238E27FC236}">
                <a16:creationId xmlns:a16="http://schemas.microsoft.com/office/drawing/2014/main" id="{2D2A157B-B06B-5E44-8987-B8F38A7435D7}"/>
              </a:ext>
            </a:extLst>
          </p:cNvPr>
          <p:cNvSpPr>
            <a:spLocks noGrp="1"/>
          </p:cNvSpPr>
          <p:nvPr>
            <p:ph type="body" sz="quarter" idx="13"/>
          </p:nvPr>
        </p:nvSpPr>
        <p:spPr>
          <a:xfrm>
            <a:off x="36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zh-CN" altLang="en-US"/>
              <a:t>单击此处编辑母版文本样式</a:t>
            </a:r>
          </a:p>
        </p:txBody>
      </p:sp>
      <p:sp>
        <p:nvSpPr>
          <p:cNvPr id="10" name="Text" descr="Text">
            <a:extLst>
              <a:ext uri="{FF2B5EF4-FFF2-40B4-BE49-F238E27FC236}">
                <a16:creationId xmlns:a16="http://schemas.microsoft.com/office/drawing/2014/main" id="{35F69D9D-B78C-6D4D-8B1E-AB31E336A54A}"/>
              </a:ext>
            </a:extLst>
          </p:cNvPr>
          <p:cNvSpPr>
            <a:spLocks noGrp="1"/>
          </p:cNvSpPr>
          <p:nvPr>
            <p:ph type="body" sz="quarter" idx="15"/>
          </p:nvPr>
        </p:nvSpPr>
        <p:spPr>
          <a:xfrm>
            <a:off x="594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zh-CN" altLang="en-US"/>
              <a:t>单击此处编辑母版文本样式</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9/8/2024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99762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3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2412000"/>
            <a:ext cx="3420000" cy="3600000"/>
          </a:xfrm>
        </p:spPr>
        <p:txBody>
          <a:bodyPr/>
          <a:lstStyle>
            <a:lvl1pPr marL="11112" indent="0">
              <a:buNone/>
              <a:defRPr sz="1800"/>
            </a:lvl1pPr>
            <a:lvl3pPr marL="180975" indent="-171450">
              <a:buFont typeface="Arial" panose="020B0604020202020204" pitchFamily="34" charset="0"/>
              <a:buChar char="•"/>
              <a:tabLst/>
              <a:defRPr/>
            </a:lvl3pPr>
          </a:lstStyle>
          <a:p>
            <a:pPr lvl="0"/>
            <a:r>
              <a:rPr lang="zh-CN" altLang="en-US"/>
              <a:t>单击此处编辑母版文本样式</a:t>
            </a:r>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2412000"/>
            <a:ext cx="3420000" cy="3600000"/>
          </a:xfrm>
        </p:spPr>
        <p:txBody>
          <a:bodyPr/>
          <a:lstStyle>
            <a:lvl1pPr marL="11112" indent="0">
              <a:buNone/>
              <a:defRPr sz="1800"/>
            </a:lvl1pPr>
            <a:lvl3pPr marL="180975" indent="-169863">
              <a:tabLst/>
              <a:defRPr/>
            </a:lvl3pPr>
          </a:lstStyle>
          <a:p>
            <a:pPr lvl="0"/>
            <a:r>
              <a:rPr lang="zh-CN" altLang="en-US"/>
              <a:t>单击此处编辑母版文本样式</a:t>
            </a:r>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000" y="2412000"/>
            <a:ext cx="3420000" cy="3600000"/>
          </a:xfrm>
        </p:spPr>
        <p:txBody>
          <a:bodyPr/>
          <a:lstStyle>
            <a:lvl1pPr marL="11112" indent="0">
              <a:buNone/>
              <a:defRPr sz="1800"/>
            </a:lvl1pPr>
            <a:lvl3pPr marL="180975" indent="-169863">
              <a:tabLst/>
              <a:defRPr/>
            </a:lvl3pPr>
          </a:lstStyle>
          <a:p>
            <a:pPr lvl="0"/>
            <a:r>
              <a:rPr lang="zh-CN" altLang="en-US"/>
              <a:t>单击此处编辑母版文本样式</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9/8/2024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329774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CL 4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5" name="Text" descr="Text">
            <a:extLst>
              <a:ext uri="{FF2B5EF4-FFF2-40B4-BE49-F238E27FC236}">
                <a16:creationId xmlns:a16="http://schemas.microsoft.com/office/drawing/2014/main" id="{23293D9A-92DE-2745-A551-12503D5B3859}"/>
              </a:ext>
            </a:extLst>
          </p:cNvPr>
          <p:cNvSpPr>
            <a:spLocks noGrp="1"/>
          </p:cNvSpPr>
          <p:nvPr>
            <p:ph type="body" sz="quarter" idx="13"/>
          </p:nvPr>
        </p:nvSpPr>
        <p:spPr>
          <a:xfrm>
            <a:off x="360000" y="2412000"/>
            <a:ext cx="2610000" cy="3764200"/>
          </a:xfrm>
          <a:noFill/>
        </p:spPr>
        <p:txBody>
          <a:bodyPr lIns="0" tIns="0" rIns="0" bIns="0"/>
          <a:lstStyle>
            <a:lvl1pPr>
              <a:defRPr sz="1800"/>
            </a:lvl1pPr>
            <a:lvl2pPr>
              <a:buFontTx/>
              <a:buNone/>
              <a:defRPr/>
            </a:lvl2pPr>
            <a:lvl3pPr marL="180975" indent="-169863">
              <a:tabLst/>
              <a:defRPr/>
            </a:lvl3pPr>
          </a:lstStyle>
          <a:p>
            <a:pPr lvl="0"/>
            <a:r>
              <a:rPr lang="zh-CN" altLang="en-US"/>
              <a:t>单击此处编辑母版文本样式</a:t>
            </a:r>
          </a:p>
        </p:txBody>
      </p:sp>
      <p:sp>
        <p:nvSpPr>
          <p:cNvPr id="10" name="Text" descr="Text">
            <a:extLst>
              <a:ext uri="{FF2B5EF4-FFF2-40B4-BE49-F238E27FC236}">
                <a16:creationId xmlns:a16="http://schemas.microsoft.com/office/drawing/2014/main" id="{F11753E1-8533-844D-B406-655C6C933046}"/>
              </a:ext>
            </a:extLst>
          </p:cNvPr>
          <p:cNvSpPr>
            <a:spLocks noGrp="1"/>
          </p:cNvSpPr>
          <p:nvPr>
            <p:ph type="body" sz="quarter" idx="14"/>
          </p:nvPr>
        </p:nvSpPr>
        <p:spPr>
          <a:xfrm>
            <a:off x="3287688" y="2412000"/>
            <a:ext cx="2610000" cy="3764200"/>
          </a:xfrm>
          <a:noFill/>
        </p:spPr>
        <p:txBody>
          <a:bodyPr lIns="0" tIns="0" rIns="0" bIns="0"/>
          <a:lstStyle>
            <a:lvl1pPr>
              <a:defRPr sz="1800"/>
            </a:lvl1pPr>
            <a:lvl2pPr>
              <a:buFontTx/>
              <a:buNone/>
              <a:defRPr/>
            </a:lvl2pPr>
            <a:lvl3pPr marL="180975" indent="-169863">
              <a:tabLst/>
              <a:defRPr/>
            </a:lvl3pPr>
          </a:lstStyle>
          <a:p>
            <a:pPr lvl="0"/>
            <a:r>
              <a:rPr lang="zh-CN" altLang="en-US"/>
              <a:t>单击此处编辑母版文本样式</a:t>
            </a:r>
          </a:p>
        </p:txBody>
      </p:sp>
      <p:sp>
        <p:nvSpPr>
          <p:cNvPr id="11" name="Text" descr="Text">
            <a:extLst>
              <a:ext uri="{FF2B5EF4-FFF2-40B4-BE49-F238E27FC236}">
                <a16:creationId xmlns:a16="http://schemas.microsoft.com/office/drawing/2014/main" id="{562D057E-84DA-844C-8F30-A88C629E1DFE}"/>
              </a:ext>
            </a:extLst>
          </p:cNvPr>
          <p:cNvSpPr>
            <a:spLocks noGrp="1"/>
          </p:cNvSpPr>
          <p:nvPr>
            <p:ph type="body" sz="quarter" idx="15"/>
          </p:nvPr>
        </p:nvSpPr>
        <p:spPr>
          <a:xfrm>
            <a:off x="6168008" y="2412000"/>
            <a:ext cx="2610000" cy="3764200"/>
          </a:xfrm>
          <a:noFill/>
        </p:spPr>
        <p:txBody>
          <a:bodyPr lIns="0" tIns="0" rIns="0" bIns="0"/>
          <a:lstStyle>
            <a:lvl1pPr>
              <a:defRPr sz="1800"/>
            </a:lvl1pPr>
            <a:lvl2pPr>
              <a:buFontTx/>
              <a:buNone/>
              <a:defRPr/>
            </a:lvl2pPr>
            <a:lvl3pPr marL="180975" indent="-169863">
              <a:tabLst/>
              <a:defRPr/>
            </a:lvl3pPr>
          </a:lstStyle>
          <a:p>
            <a:pPr lvl="0"/>
            <a:r>
              <a:rPr lang="zh-CN" altLang="en-US"/>
              <a:t>单击此处编辑母版文本样式</a:t>
            </a:r>
          </a:p>
        </p:txBody>
      </p:sp>
      <p:sp>
        <p:nvSpPr>
          <p:cNvPr id="12" name="Text" descr="Text">
            <a:extLst>
              <a:ext uri="{FF2B5EF4-FFF2-40B4-BE49-F238E27FC236}">
                <a16:creationId xmlns:a16="http://schemas.microsoft.com/office/drawing/2014/main" id="{3FA6CE8B-790A-C44A-B1D0-DA5AC754A4F7}"/>
              </a:ext>
            </a:extLst>
          </p:cNvPr>
          <p:cNvSpPr>
            <a:spLocks noGrp="1"/>
          </p:cNvSpPr>
          <p:nvPr>
            <p:ph type="body" sz="quarter" idx="16"/>
          </p:nvPr>
        </p:nvSpPr>
        <p:spPr>
          <a:xfrm>
            <a:off x="9048328" y="2412000"/>
            <a:ext cx="2610000" cy="3764200"/>
          </a:xfrm>
          <a:noFill/>
        </p:spPr>
        <p:txBody>
          <a:bodyPr lIns="0" tIns="0" rIns="0" bIns="0"/>
          <a:lstStyle>
            <a:lvl1pPr>
              <a:defRPr sz="1800"/>
            </a:lvl1pPr>
            <a:lvl2pPr>
              <a:buFontTx/>
              <a:buNone/>
              <a:defRPr/>
            </a:lvl2pPr>
            <a:lvl3pPr marL="180975" indent="-169863">
              <a:tabLst/>
              <a:defRPr/>
            </a:lvl3pPr>
          </a:lstStyle>
          <a:p>
            <a:pPr lvl="0"/>
            <a:r>
              <a:rPr lang="zh-CN" altLang="en-US"/>
              <a:t>单击此处编辑母版文本样式</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9/8/2024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026334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CL 4 column colour panels">
    <p:spTree>
      <p:nvGrpSpPr>
        <p:cNvPr id="1" name=""/>
        <p:cNvGrpSpPr/>
        <p:nvPr/>
      </p:nvGrpSpPr>
      <p:grpSpPr>
        <a:xfrm>
          <a:off x="0" y="0"/>
          <a:ext cx="0" cy="0"/>
          <a:chOff x="0" y="0"/>
          <a:chExt cx="0" cy="0"/>
        </a:xfrm>
      </p:grpSpPr>
      <p:sp>
        <p:nvSpPr>
          <p:cNvPr id="7" name="Main Headline" descr="Headline">
            <a:extLst>
              <a:ext uri="{FF2B5EF4-FFF2-40B4-BE49-F238E27FC236}">
                <a16:creationId xmlns:a16="http://schemas.microsoft.com/office/drawing/2014/main" id="{5CB62203-BCF9-3241-9684-0F4402446FAF}"/>
              </a:ext>
            </a:extLst>
          </p:cNvPr>
          <p:cNvSpPr>
            <a:spLocks noGrp="1"/>
          </p:cNvSpPr>
          <p:nvPr>
            <p:ph type="body" sz="quarter" idx="13"/>
          </p:nvPr>
        </p:nvSpPr>
        <p:spPr>
          <a:xfrm>
            <a:off x="360000" y="922302"/>
            <a:ext cx="2610000" cy="5220000"/>
          </a:xfrm>
          <a:solidFill>
            <a:srgbClr val="500777"/>
          </a:solidFill>
        </p:spPr>
        <p:txBody>
          <a:bodyPr lIns="180000" tIns="180000" rIns="180000" bIns="180000"/>
          <a:lstStyle>
            <a:lvl1pPr marL="11112" indent="0">
              <a:buNone/>
              <a:defRPr>
                <a:solidFill>
                  <a:schemeClr val="bg1"/>
                </a:solidFill>
              </a:defRPr>
            </a:lvl1pPr>
            <a:lvl2pPr>
              <a:buFontTx/>
              <a:buNone/>
              <a:defRPr/>
            </a:lvl2pPr>
          </a:lstStyle>
          <a:p>
            <a:pPr lvl="0"/>
            <a:r>
              <a:rPr lang="zh-CN" altLang="en-US" sz="3600">
                <a:latin typeface="Arial" panose="020B0604020202020204" pitchFamily="34" charset="0"/>
                <a:cs typeface="Arial" panose="020B0604020202020204" pitchFamily="34" charset="0"/>
              </a:rPr>
              <a:t>单击此处编辑母版文本样式</a:t>
            </a:r>
          </a:p>
        </p:txBody>
      </p:sp>
      <p:sp>
        <p:nvSpPr>
          <p:cNvPr id="8" name="background">
            <a:extLst>
              <a:ext uri="{FF2B5EF4-FFF2-40B4-BE49-F238E27FC236}">
                <a16:creationId xmlns:a16="http://schemas.microsoft.com/office/drawing/2014/main" id="{E0051C4D-5840-9846-A6CC-052B1F915DE4}"/>
              </a:ext>
            </a:extLst>
          </p:cNvPr>
          <p:cNvSpPr>
            <a:spLocks noGrp="1"/>
          </p:cNvSpPr>
          <p:nvPr>
            <p:ph type="body" sz="quarter" idx="14" hasCustomPrompt="1"/>
          </p:nvPr>
        </p:nvSpPr>
        <p:spPr>
          <a:xfrm>
            <a:off x="3286800" y="900000"/>
            <a:ext cx="2610000" cy="5220000"/>
          </a:xfrm>
          <a:solidFill>
            <a:srgbClr val="500777"/>
          </a:solidFill>
        </p:spPr>
        <p:txBody>
          <a:bodyPr lIns="180000" tIns="180000" rIns="180000" bIns="180000"/>
          <a:lstStyle>
            <a:lvl1pPr marL="11112" indent="0">
              <a:buNone/>
              <a:defRPr>
                <a:solidFill>
                  <a:schemeClr val="bg1"/>
                </a:solidFill>
              </a:defRPr>
            </a:lvl1pPr>
            <a:lvl2pPr>
              <a:buFontTx/>
              <a:buNone/>
              <a:defRPr/>
            </a:lvl2pPr>
          </a:lstStyle>
          <a:p>
            <a:r>
              <a:rPr lang="en-US" sz="3600" dirty="0">
                <a:latin typeface="Arial" panose="020B0604020202020204" pitchFamily="34" charset="0"/>
                <a:cs typeface="Arial" panose="020B0604020202020204" pitchFamily="34" charset="0"/>
              </a:rPr>
              <a:t>1</a:t>
            </a:r>
          </a:p>
        </p:txBody>
      </p:sp>
      <p:pic>
        <p:nvPicPr>
          <p:cNvPr id="19" name="Picture" descr="Image">
            <a:extLst>
              <a:ext uri="{FF2B5EF4-FFF2-40B4-BE49-F238E27FC236}">
                <a16:creationId xmlns:a16="http://schemas.microsoft.com/office/drawing/2014/main" id="{7D295661-D9DD-8D43-9041-6814DE8FF69D}"/>
              </a:ext>
            </a:extLst>
          </p:cNvPr>
          <p:cNvPicPr>
            <a:picLocks noChangeAspect="1"/>
          </p:cNvPicPr>
          <p:nvPr userDrawn="1"/>
        </p:nvPicPr>
        <p:blipFill>
          <a:blip r:embed="rId2"/>
          <a:stretch>
            <a:fillRect/>
          </a:stretch>
        </p:blipFill>
        <p:spPr>
          <a:xfrm>
            <a:off x="3905624" y="1290917"/>
            <a:ext cx="1328200" cy="1557617"/>
          </a:xfrm>
          <a:prstGeom prst="rect">
            <a:avLst/>
          </a:prstGeom>
        </p:spPr>
      </p:pic>
      <p:sp>
        <p:nvSpPr>
          <p:cNvPr id="13" name="Text" descr="Text">
            <a:extLst>
              <a:ext uri="{FF2B5EF4-FFF2-40B4-BE49-F238E27FC236}">
                <a16:creationId xmlns:a16="http://schemas.microsoft.com/office/drawing/2014/main" id="{73CED3B5-33C7-894B-9D58-FC396998F4D3}"/>
              </a:ext>
            </a:extLst>
          </p:cNvPr>
          <p:cNvSpPr>
            <a:spLocks noGrp="1"/>
          </p:cNvSpPr>
          <p:nvPr>
            <p:ph type="body" sz="quarter" idx="18"/>
          </p:nvPr>
        </p:nvSpPr>
        <p:spPr>
          <a:xfrm>
            <a:off x="3503712" y="3073400"/>
            <a:ext cx="2222500" cy="3022600"/>
          </a:xfrm>
        </p:spPr>
        <p:txBody>
          <a:bodyPr/>
          <a:lstStyle>
            <a:lvl1pPr>
              <a:defRPr sz="1800">
                <a:solidFill>
                  <a:schemeClr val="bg1"/>
                </a:solidFill>
              </a:defRPr>
            </a:lvl1pPr>
            <a:lvl2pPr algn="l">
              <a:defRPr sz="1800"/>
            </a:lvl2pPr>
            <a:lvl3pPr marL="180975" indent="-169863">
              <a:tabLst/>
              <a:defRPr/>
            </a:lvl3pPr>
          </a:lstStyle>
          <a:p>
            <a:pPr lvl="0"/>
            <a:r>
              <a:rPr lang="zh-CN" altLang="en-US"/>
              <a:t>单击此处编辑母版文本样式</a:t>
            </a:r>
          </a:p>
        </p:txBody>
      </p:sp>
      <p:sp>
        <p:nvSpPr>
          <p:cNvPr id="9" name="background">
            <a:extLst>
              <a:ext uri="{FF2B5EF4-FFF2-40B4-BE49-F238E27FC236}">
                <a16:creationId xmlns:a16="http://schemas.microsoft.com/office/drawing/2014/main" id="{E69AB749-3152-6149-94E2-048594181730}"/>
              </a:ext>
            </a:extLst>
          </p:cNvPr>
          <p:cNvSpPr>
            <a:spLocks noGrp="1"/>
          </p:cNvSpPr>
          <p:nvPr>
            <p:ph type="body" sz="quarter" idx="15" hasCustomPrompt="1"/>
          </p:nvPr>
        </p:nvSpPr>
        <p:spPr>
          <a:xfrm>
            <a:off x="6238800" y="900000"/>
            <a:ext cx="2610000" cy="5220000"/>
          </a:xfrm>
          <a:solidFill>
            <a:srgbClr val="500777"/>
          </a:solidFill>
        </p:spPr>
        <p:txBody>
          <a:bodyPr lIns="180000" tIns="180000" rIns="180000" bIns="180000"/>
          <a:lstStyle>
            <a:lvl1pPr marL="11112" indent="0">
              <a:buNone/>
              <a:defRPr>
                <a:solidFill>
                  <a:schemeClr val="bg1"/>
                </a:solidFill>
              </a:defRPr>
            </a:lvl1pPr>
            <a:lvl2pPr>
              <a:buFontTx/>
              <a:buNone/>
              <a:defRPr/>
            </a:lvl2pPr>
          </a:lstStyle>
          <a:p>
            <a:r>
              <a:rPr lang="en-US" sz="3600" dirty="0">
                <a:latin typeface="Arial" panose="020B0604020202020204" pitchFamily="34" charset="0"/>
                <a:cs typeface="Arial" panose="020B0604020202020204" pitchFamily="34" charset="0"/>
              </a:rPr>
              <a:t>1</a:t>
            </a:r>
          </a:p>
        </p:txBody>
      </p:sp>
      <p:pic>
        <p:nvPicPr>
          <p:cNvPr id="21" name="Picture" descr="Image">
            <a:extLst>
              <a:ext uri="{FF2B5EF4-FFF2-40B4-BE49-F238E27FC236}">
                <a16:creationId xmlns:a16="http://schemas.microsoft.com/office/drawing/2014/main" id="{34669171-BF23-B54C-8D3F-B1C89E122C36}"/>
              </a:ext>
            </a:extLst>
          </p:cNvPr>
          <p:cNvPicPr>
            <a:picLocks noChangeAspect="1"/>
          </p:cNvPicPr>
          <p:nvPr userDrawn="1"/>
        </p:nvPicPr>
        <p:blipFill>
          <a:blip r:embed="rId2"/>
          <a:stretch>
            <a:fillRect/>
          </a:stretch>
        </p:blipFill>
        <p:spPr>
          <a:xfrm>
            <a:off x="6960096" y="1292400"/>
            <a:ext cx="1328200" cy="1557617"/>
          </a:xfrm>
          <a:prstGeom prst="rect">
            <a:avLst/>
          </a:prstGeom>
        </p:spPr>
      </p:pic>
      <p:sp>
        <p:nvSpPr>
          <p:cNvPr id="14" name="Text" descr="Text">
            <a:extLst>
              <a:ext uri="{FF2B5EF4-FFF2-40B4-BE49-F238E27FC236}">
                <a16:creationId xmlns:a16="http://schemas.microsoft.com/office/drawing/2014/main" id="{87F3A240-3369-0145-B540-5A60FA0848EA}"/>
              </a:ext>
            </a:extLst>
          </p:cNvPr>
          <p:cNvSpPr>
            <a:spLocks noGrp="1"/>
          </p:cNvSpPr>
          <p:nvPr>
            <p:ph type="body" sz="quarter" idx="19" hasCustomPrompt="1"/>
          </p:nvPr>
        </p:nvSpPr>
        <p:spPr>
          <a:xfrm>
            <a:off x="6456040" y="3073400"/>
            <a:ext cx="2222500" cy="3022600"/>
          </a:xfrm>
        </p:spPr>
        <p:txBody>
          <a:bodyPr/>
          <a:lstStyle>
            <a:lvl1pPr>
              <a:defRPr sz="1800">
                <a:solidFill>
                  <a:schemeClr val="bg1"/>
                </a:solidFill>
              </a:defRPr>
            </a:lvl1pPr>
            <a:lvl2pPr algn="l">
              <a:defRPr sz="1800"/>
            </a:lvl2pPr>
            <a:lvl3pPr marL="180975" indent="-169863">
              <a:tabLst/>
              <a:defRPr/>
            </a:lvl3pPr>
          </a:lstStyle>
          <a:p>
            <a:pPr lvl="0"/>
            <a:r>
              <a:rPr lang="en-US" dirty="0"/>
              <a:t>Edit Master text styles</a:t>
            </a:r>
          </a:p>
        </p:txBody>
      </p:sp>
      <p:sp>
        <p:nvSpPr>
          <p:cNvPr id="10" name="background">
            <a:extLst>
              <a:ext uri="{FF2B5EF4-FFF2-40B4-BE49-F238E27FC236}">
                <a16:creationId xmlns:a16="http://schemas.microsoft.com/office/drawing/2014/main" id="{F708712F-D0E9-B94A-A9B7-F258F0F10A73}"/>
              </a:ext>
            </a:extLst>
          </p:cNvPr>
          <p:cNvSpPr>
            <a:spLocks noGrp="1"/>
          </p:cNvSpPr>
          <p:nvPr>
            <p:ph type="body" sz="quarter" idx="16" hasCustomPrompt="1"/>
          </p:nvPr>
        </p:nvSpPr>
        <p:spPr>
          <a:xfrm>
            <a:off x="9190800" y="900000"/>
            <a:ext cx="2610000" cy="5220000"/>
          </a:xfrm>
          <a:solidFill>
            <a:srgbClr val="500777"/>
          </a:solidFill>
        </p:spPr>
        <p:txBody>
          <a:bodyPr lIns="180000" tIns="180000" rIns="180000" bIns="180000"/>
          <a:lstStyle>
            <a:lvl1pPr marL="11112" indent="0">
              <a:buNone/>
              <a:defRPr>
                <a:solidFill>
                  <a:schemeClr val="bg1"/>
                </a:solidFill>
              </a:defRPr>
            </a:lvl1pPr>
            <a:lvl2pPr>
              <a:buFontTx/>
              <a:buNone/>
              <a:defRPr/>
            </a:lvl2pPr>
          </a:lstStyle>
          <a:p>
            <a:r>
              <a:rPr lang="en-US" sz="3600" dirty="0">
                <a:latin typeface="Arial" panose="020B0604020202020204" pitchFamily="34" charset="0"/>
                <a:cs typeface="Arial" panose="020B0604020202020204" pitchFamily="34" charset="0"/>
              </a:rPr>
              <a:t>3</a:t>
            </a:r>
          </a:p>
        </p:txBody>
      </p:sp>
      <p:pic>
        <p:nvPicPr>
          <p:cNvPr id="22" name="Picture" descr="Image">
            <a:extLst>
              <a:ext uri="{FF2B5EF4-FFF2-40B4-BE49-F238E27FC236}">
                <a16:creationId xmlns:a16="http://schemas.microsoft.com/office/drawing/2014/main" id="{8073F21E-F4EF-B246-B7E8-4FA799EC37BA}"/>
              </a:ext>
            </a:extLst>
          </p:cNvPr>
          <p:cNvPicPr>
            <a:picLocks noChangeAspect="1"/>
          </p:cNvPicPr>
          <p:nvPr userDrawn="1"/>
        </p:nvPicPr>
        <p:blipFill>
          <a:blip r:embed="rId2"/>
          <a:stretch>
            <a:fillRect/>
          </a:stretch>
        </p:blipFill>
        <p:spPr>
          <a:xfrm>
            <a:off x="9840416" y="1290917"/>
            <a:ext cx="1328200" cy="1557617"/>
          </a:xfrm>
          <a:prstGeom prst="rect">
            <a:avLst/>
          </a:prstGeom>
        </p:spPr>
      </p:pic>
      <p:sp>
        <p:nvSpPr>
          <p:cNvPr id="16" name="Text" descr="Text">
            <a:extLst>
              <a:ext uri="{FF2B5EF4-FFF2-40B4-BE49-F238E27FC236}">
                <a16:creationId xmlns:a16="http://schemas.microsoft.com/office/drawing/2014/main" id="{5387EEB0-9F43-E241-9EDB-010FB36582B4}"/>
              </a:ext>
            </a:extLst>
          </p:cNvPr>
          <p:cNvSpPr>
            <a:spLocks noGrp="1"/>
          </p:cNvSpPr>
          <p:nvPr>
            <p:ph type="body" sz="quarter" idx="21"/>
          </p:nvPr>
        </p:nvSpPr>
        <p:spPr>
          <a:xfrm>
            <a:off x="9408368" y="3068960"/>
            <a:ext cx="2222500" cy="3022600"/>
          </a:xfrm>
        </p:spPr>
        <p:txBody>
          <a:bodyPr/>
          <a:lstStyle>
            <a:lvl1pPr>
              <a:defRPr sz="1800">
                <a:solidFill>
                  <a:schemeClr val="bg1"/>
                </a:solidFill>
              </a:defRPr>
            </a:lvl1pPr>
            <a:lvl2pPr algn="l">
              <a:defRPr sz="1800"/>
            </a:lvl2pPr>
            <a:lvl3pPr marL="180975" indent="-169863">
              <a:tabLst/>
              <a:defRPr/>
            </a:lvl3pPr>
          </a:lstStyle>
          <a:p>
            <a:pPr lvl="0"/>
            <a:r>
              <a:rPr lang="zh-CN" altLang="en-US"/>
              <a:t>单击此处编辑母版文本样式</a:t>
            </a:r>
          </a:p>
        </p:txBody>
      </p:sp>
      <p:sp>
        <p:nvSpPr>
          <p:cNvPr id="3" name="Date Placeholder 2">
            <a:extLst>
              <a:ext uri="{FF2B5EF4-FFF2-40B4-BE49-F238E27FC236}">
                <a16:creationId xmlns:a16="http://schemas.microsoft.com/office/drawing/2014/main" id="{26373E51-46F8-B446-A241-A5395388A9EB}"/>
              </a:ext>
            </a:extLst>
          </p:cNvPr>
          <p:cNvSpPr>
            <a:spLocks noGrp="1"/>
          </p:cNvSpPr>
          <p:nvPr>
            <p:ph type="dt" sz="half" idx="10"/>
          </p:nvPr>
        </p:nvSpPr>
        <p:spPr/>
        <p:txBody>
          <a:bodyPr/>
          <a:lstStyle/>
          <a:p>
            <a:pPr>
              <a:defRPr/>
            </a:pPr>
            <a:fld id="{C6478F44-CA4B-8F47-8400-2C19AC9A20AB}" type="datetimeFigureOut">
              <a:rPr lang="en-US" smtClean="0"/>
              <a:pPr>
                <a:defRPr/>
              </a:pPr>
              <a:t>9/8/2024</a:t>
            </a:fld>
            <a:endParaRPr lang="en-US" dirty="0"/>
          </a:p>
        </p:txBody>
      </p:sp>
      <p:sp>
        <p:nvSpPr>
          <p:cNvPr id="4" name="Footer Placeholder 3">
            <a:extLst>
              <a:ext uri="{FF2B5EF4-FFF2-40B4-BE49-F238E27FC236}">
                <a16:creationId xmlns:a16="http://schemas.microsoft.com/office/drawing/2014/main" id="{B8BCFD4B-BF38-E841-868E-C9F3BBC7265C}"/>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DB688DCC-68B7-D349-B50E-BEE3CC1D87CA}"/>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996836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CL two column Imag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5400000" cy="2325802"/>
          </a:xfrm>
        </p:spPr>
        <p:txBody>
          <a:bodyPr/>
          <a:lstStyle>
            <a:lvl1pPr>
              <a:defRPr sz="3600" b="0"/>
            </a:lvl1pPr>
          </a:lstStyle>
          <a:p>
            <a:pPr lvl="0"/>
            <a:r>
              <a:rPr lang="en-GB" dirty="0"/>
              <a:t>Heading</a:t>
            </a:r>
          </a:p>
        </p:txBody>
      </p:sp>
      <p:sp>
        <p:nvSpPr>
          <p:cNvPr id="11" name="Text" descr="Text">
            <a:extLst>
              <a:ext uri="{FF2B5EF4-FFF2-40B4-BE49-F238E27FC236}">
                <a16:creationId xmlns:a16="http://schemas.microsoft.com/office/drawing/2014/main" id="{96CC15FA-5D3D-604E-8882-80A2838906CB}"/>
              </a:ext>
            </a:extLst>
          </p:cNvPr>
          <p:cNvSpPr>
            <a:spLocks noGrp="1"/>
          </p:cNvSpPr>
          <p:nvPr>
            <p:ph type="body" sz="quarter" idx="13"/>
          </p:nvPr>
        </p:nvSpPr>
        <p:spPr>
          <a:xfrm>
            <a:off x="360000" y="3618500"/>
            <a:ext cx="5399088" cy="2617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a:lvl1pPr>
          </a:lstStyle>
          <a:p>
            <a:pPr lvl="0"/>
            <a:r>
              <a:rPr lang="zh-CN" altLang="en-US"/>
              <a:t>单击此处编辑母版文本样式</a:t>
            </a:r>
          </a:p>
        </p:txBody>
      </p:sp>
      <p:sp>
        <p:nvSpPr>
          <p:cNvPr id="7" name="Picture" descr="Image">
            <a:extLst>
              <a:ext uri="{FF2B5EF4-FFF2-40B4-BE49-F238E27FC236}">
                <a16:creationId xmlns:a16="http://schemas.microsoft.com/office/drawing/2014/main" id="{C443FA27-F0DB-1840-998D-206100BED38F}"/>
              </a:ext>
            </a:extLst>
          </p:cNvPr>
          <p:cNvSpPr>
            <a:spLocks noGrp="1"/>
          </p:cNvSpPr>
          <p:nvPr>
            <p:ph type="pic" sz="quarter" idx="18" hasCustomPrompt="1"/>
          </p:nvPr>
        </p:nvSpPr>
        <p:spPr>
          <a:xfrm>
            <a:off x="5940000" y="900000"/>
            <a:ext cx="5400000" cy="5344683"/>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9/8/2024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742215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CL three column image">
    <p:spTree>
      <p:nvGrpSpPr>
        <p:cNvPr id="1" name=""/>
        <p:cNvGrpSpPr/>
        <p:nvPr/>
      </p:nvGrpSpPr>
      <p:grpSpPr>
        <a:xfrm>
          <a:off x="0" y="0"/>
          <a:ext cx="0" cy="0"/>
          <a:chOff x="0" y="0"/>
          <a:chExt cx="0" cy="0"/>
        </a:xfrm>
      </p:grpSpPr>
      <p:sp>
        <p:nvSpPr>
          <p:cNvPr id="12" name="Picture" descr="Image">
            <a:extLst>
              <a:ext uri="{FF2B5EF4-FFF2-40B4-BE49-F238E27FC236}">
                <a16:creationId xmlns:a16="http://schemas.microsoft.com/office/drawing/2014/main" id="{935F83AB-29A1-EF49-B6EC-5214A87545D5}"/>
              </a:ext>
            </a:extLst>
          </p:cNvPr>
          <p:cNvSpPr>
            <a:spLocks noGrp="1"/>
          </p:cNvSpPr>
          <p:nvPr>
            <p:ph type="pic" sz="quarter" idx="16" hasCustomPrompt="1"/>
          </p:nvPr>
        </p:nvSpPr>
        <p:spPr>
          <a:xfrm>
            <a:off x="3600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4017600"/>
            <a:ext cx="3420000" cy="2304000"/>
          </a:xfrm>
        </p:spPr>
        <p:txBody>
          <a:bodyPr/>
          <a:lstStyle>
            <a:lvl1pPr marL="180975" indent="-169863">
              <a:tabLst/>
              <a:defRPr sz="1800"/>
            </a:lvl1pPr>
          </a:lstStyle>
          <a:p>
            <a:pPr lvl="0"/>
            <a:r>
              <a:rPr lang="zh-CN" altLang="en-US"/>
              <a:t>单击此处编辑母版文本样式</a:t>
            </a:r>
          </a:p>
        </p:txBody>
      </p:sp>
      <p:sp>
        <p:nvSpPr>
          <p:cNvPr id="13" name="Picture" descr="Image">
            <a:extLst>
              <a:ext uri="{FF2B5EF4-FFF2-40B4-BE49-F238E27FC236}">
                <a16:creationId xmlns:a16="http://schemas.microsoft.com/office/drawing/2014/main" id="{E95E3DE4-2C02-DF4D-871A-130A912A3EB7}"/>
              </a:ext>
            </a:extLst>
          </p:cNvPr>
          <p:cNvSpPr>
            <a:spLocks noGrp="1"/>
          </p:cNvSpPr>
          <p:nvPr>
            <p:ph type="pic" sz="quarter" idx="17" hasCustomPrompt="1"/>
          </p:nvPr>
        </p:nvSpPr>
        <p:spPr>
          <a:xfrm>
            <a:off x="42958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4017600"/>
            <a:ext cx="3420000" cy="2304000"/>
          </a:xfrm>
        </p:spPr>
        <p:txBody>
          <a:bodyPr/>
          <a:lstStyle>
            <a:lvl1pPr marL="180975" indent="-169863">
              <a:tabLst/>
              <a:defRPr sz="1800"/>
            </a:lvl1pPr>
          </a:lstStyle>
          <a:p>
            <a:pPr lvl="0"/>
            <a:r>
              <a:rPr lang="zh-CN" altLang="en-US"/>
              <a:t>单击此处编辑母版文本样式</a:t>
            </a:r>
          </a:p>
        </p:txBody>
      </p:sp>
      <p:sp>
        <p:nvSpPr>
          <p:cNvPr id="15" name="Picture" descr="Image">
            <a:extLst>
              <a:ext uri="{FF2B5EF4-FFF2-40B4-BE49-F238E27FC236}">
                <a16:creationId xmlns:a16="http://schemas.microsoft.com/office/drawing/2014/main" id="{08A0AD7D-724B-E44B-89BE-D93B46E6BC83}"/>
              </a:ext>
            </a:extLst>
          </p:cNvPr>
          <p:cNvSpPr>
            <a:spLocks noGrp="1"/>
          </p:cNvSpPr>
          <p:nvPr>
            <p:ph type="pic" sz="quarter" idx="18" hasCustomPrompt="1"/>
          </p:nvPr>
        </p:nvSpPr>
        <p:spPr>
          <a:xfrm>
            <a:off x="825624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218" y="4017600"/>
            <a:ext cx="3420000" cy="2304000"/>
          </a:xfrm>
        </p:spPr>
        <p:txBody>
          <a:bodyPr/>
          <a:lstStyle>
            <a:lvl1pPr marL="180975" indent="-169863">
              <a:tabLst/>
              <a:defRPr sz="1800"/>
            </a:lvl1pPr>
          </a:lstStyle>
          <a:p>
            <a:pPr lvl="0"/>
            <a:r>
              <a:rPr lang="zh-CN" altLang="en-US"/>
              <a:t>单击此处编辑母版文本样式</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9/8/2024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490858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CL Tabl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1" name="Table" descr="Text / Table">
            <a:extLst>
              <a:ext uri="{FF2B5EF4-FFF2-40B4-BE49-F238E27FC236}">
                <a16:creationId xmlns:a16="http://schemas.microsoft.com/office/drawing/2014/main" id="{4DEFD8C9-6C2B-9C49-9F6F-5A35A2B747AF}"/>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8" name="Text">
            <a:extLst>
              <a:ext uri="{FF2B5EF4-FFF2-40B4-BE49-F238E27FC236}">
                <a16:creationId xmlns:a16="http://schemas.microsoft.com/office/drawing/2014/main" id="{D31E44D0-02C4-914B-B5F4-F5B0F5862CBB}"/>
              </a:ext>
            </a:extLst>
          </p:cNvPr>
          <p:cNvSpPr>
            <a:spLocks noGrp="1"/>
          </p:cNvSpPr>
          <p:nvPr>
            <p:ph type="body" sz="quarter" idx="15"/>
          </p:nvPr>
        </p:nvSpPr>
        <p:spPr>
          <a:xfrm>
            <a:off x="9366454" y="2414430"/>
            <a:ext cx="2557322" cy="2623913"/>
          </a:xfrm>
        </p:spPr>
        <p:txBody>
          <a:bodyPr/>
          <a:lstStyle>
            <a:lvl1pPr marL="180975" indent="-169863">
              <a:tabLst/>
              <a:defRPr sz="1800"/>
            </a:lvl1pPr>
          </a:lstStyle>
          <a:p>
            <a:pPr lvl="0"/>
            <a:r>
              <a:rPr lang="zh-CN" altLang="en-US"/>
              <a:t>单击此处编辑母版文本样式</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9/8/2024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869063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CL Table 2">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able" descr="Text / Table">
            <a:extLst>
              <a:ext uri="{FF2B5EF4-FFF2-40B4-BE49-F238E27FC236}">
                <a16:creationId xmlns:a16="http://schemas.microsoft.com/office/drawing/2014/main" id="{01422A73-1E05-8B44-93EA-70AD3FCEEC9E}"/>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9" name="Text">
            <a:extLst>
              <a:ext uri="{FF2B5EF4-FFF2-40B4-BE49-F238E27FC236}">
                <a16:creationId xmlns:a16="http://schemas.microsoft.com/office/drawing/2014/main" id="{AD015BAE-CDFB-0848-8398-8E01CAEBAAEC}"/>
              </a:ext>
            </a:extLst>
          </p:cNvPr>
          <p:cNvSpPr>
            <a:spLocks noGrp="1"/>
          </p:cNvSpPr>
          <p:nvPr>
            <p:ph type="body" sz="quarter" idx="13"/>
          </p:nvPr>
        </p:nvSpPr>
        <p:spPr>
          <a:xfrm>
            <a:off x="360000" y="3451091"/>
            <a:ext cx="2610000" cy="2894291"/>
          </a:xfrm>
          <a:noFill/>
        </p:spPr>
        <p:txBody>
          <a:bodyPr lIns="0" tIns="0" rIns="0" bIns="0"/>
          <a:lstStyle>
            <a:lvl1pPr>
              <a:defRPr sz="1800"/>
            </a:lvl1pPr>
            <a:lvl2pPr>
              <a:buFontTx/>
              <a:buNone/>
              <a:defRPr/>
            </a:lvl2pPr>
          </a:lstStyle>
          <a:p>
            <a:pPr lvl="0"/>
            <a:r>
              <a:rPr lang="zh-CN" altLang="en-US"/>
              <a:t>单击此处编辑母版文本样式</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9/8/2024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4224706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CL Contact 2 column ">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GB" dirty="0"/>
              <a:t>Useful links &amp; contact details</a:t>
            </a:r>
            <a:endParaRPr lang="en-US" dirty="0"/>
          </a:p>
        </p:txBody>
      </p:sp>
      <p:sp>
        <p:nvSpPr>
          <p:cNvPr id="21" name="Text" descr="Text">
            <a:extLst>
              <a:ext uri="{FF2B5EF4-FFF2-40B4-BE49-F238E27FC236}">
                <a16:creationId xmlns:a16="http://schemas.microsoft.com/office/drawing/2014/main" id="{82579D70-1A08-DC42-8CE8-ACA8360A7F42}"/>
              </a:ext>
            </a:extLst>
          </p:cNvPr>
          <p:cNvSpPr>
            <a:spLocks noGrp="1"/>
          </p:cNvSpPr>
          <p:nvPr>
            <p:ph type="body" sz="quarter" idx="13"/>
          </p:nvPr>
        </p:nvSpPr>
        <p:spPr>
          <a:xfrm>
            <a:off x="360000" y="2412000"/>
            <a:ext cx="5399088" cy="3600000"/>
          </a:xfrm>
        </p:spPr>
        <p:txBody>
          <a:bodyPr/>
          <a:lstStyle>
            <a:lvl1pPr marL="180975" indent="-169863">
              <a:tabLst/>
              <a:defRPr sz="2400">
                <a:latin typeface="+mn-lt"/>
              </a:defRPr>
            </a:lvl1pPr>
          </a:lstStyle>
          <a:p>
            <a:pPr lvl="0"/>
            <a:r>
              <a:rPr lang="zh-CN" altLang="en-US"/>
              <a:t>单击此处编辑母版文本样式</a:t>
            </a:r>
          </a:p>
        </p:txBody>
      </p:sp>
      <p:sp>
        <p:nvSpPr>
          <p:cNvPr id="22" name="Text" descr="Text">
            <a:extLst>
              <a:ext uri="{FF2B5EF4-FFF2-40B4-BE49-F238E27FC236}">
                <a16:creationId xmlns:a16="http://schemas.microsoft.com/office/drawing/2014/main" id="{82B359B7-CB0C-544C-88EE-891FC732EECE}"/>
              </a:ext>
            </a:extLst>
          </p:cNvPr>
          <p:cNvSpPr>
            <a:spLocks noGrp="1"/>
          </p:cNvSpPr>
          <p:nvPr>
            <p:ph type="body" sz="quarter" idx="14"/>
          </p:nvPr>
        </p:nvSpPr>
        <p:spPr>
          <a:xfrm>
            <a:off x="5940000" y="2412000"/>
            <a:ext cx="5399088" cy="3600000"/>
          </a:xfrm>
        </p:spPr>
        <p:txBody>
          <a:bodyPr/>
          <a:lstStyle>
            <a:lvl1pPr marL="180975" indent="-169863">
              <a:tabLst/>
              <a:defRPr sz="2400">
                <a:latin typeface="+mn-lt"/>
              </a:defRPr>
            </a:lvl1pPr>
          </a:lstStyle>
          <a:p>
            <a:pPr lvl="0"/>
            <a:r>
              <a:rPr lang="zh-CN" altLang="en-US" sz="2400">
                <a:latin typeface="Arial" panose="020B0604020202020204" pitchFamily="34" charset="0"/>
                <a:cs typeface="Arial" panose="020B0604020202020204" pitchFamily="34" charset="0"/>
              </a:rPr>
              <a:t>单击此处编辑母版文本样式</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9/8/2024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2133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CL Title slide 3">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7E0FC6D2-4499-5C4C-8C93-C7590708B796}"/>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descr="Image">
            <a:extLst>
              <a:ext uri="{FF2B5EF4-FFF2-40B4-BE49-F238E27FC236}">
                <a16:creationId xmlns:a16="http://schemas.microsoft.com/office/drawing/2014/main" id="{D7C34FC0-F8B1-D041-9578-733D7F3C687D}"/>
              </a:ext>
            </a:extLst>
          </p:cNvPr>
          <p:cNvSpPr>
            <a:spLocks noGrp="1"/>
          </p:cNvSpPr>
          <p:nvPr>
            <p:ph type="pic" sz="quarter" idx="12"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0" name="Main Headline" descr="Headline">
            <a:extLst>
              <a:ext uri="{FF2B5EF4-FFF2-40B4-BE49-F238E27FC236}">
                <a16:creationId xmlns:a16="http://schemas.microsoft.com/office/drawing/2014/main" id="{5F848594-69CD-DA4E-BB25-23F671A7C1BC}"/>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
        <p:nvSpPr>
          <p:cNvPr id="5" name="Sub Heading" descr="Sub heading">
            <a:extLst>
              <a:ext uri="{FF2B5EF4-FFF2-40B4-BE49-F238E27FC236}">
                <a16:creationId xmlns:a16="http://schemas.microsoft.com/office/drawing/2014/main" id="{D5AB2EC5-97D3-8D44-BB0B-9125E87D1F9D}"/>
              </a:ext>
            </a:extLst>
          </p:cNvPr>
          <p:cNvSpPr>
            <a:spLocks noGrp="1"/>
          </p:cNvSpPr>
          <p:nvPr>
            <p:ph type="body" sz="quarter" idx="11"/>
          </p:nvPr>
        </p:nvSpPr>
        <p:spPr>
          <a:xfrm>
            <a:off x="359999" y="3239999"/>
            <a:ext cx="6840000" cy="65177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600" baseline="0">
                <a:solidFill>
                  <a:schemeClr val="tx1"/>
                </a:solidFill>
                <a:latin typeface="Arial" panose="020B0604020202020204" pitchFamily="34" charset="0"/>
                <a:cs typeface="Arial" panose="020B0604020202020204" pitchFamily="34" charset="0"/>
              </a:rPr>
              <a:t>单击此处编辑母版文本样式</a:t>
            </a:r>
          </a:p>
        </p:txBody>
      </p:sp>
      <p:pic>
        <p:nvPicPr>
          <p:cNvPr id="3" name="UCL Branding">
            <a:extLst>
              <a:ext uri="{FF2B5EF4-FFF2-40B4-BE49-F238E27FC236}">
                <a16:creationId xmlns:a16="http://schemas.microsoft.com/office/drawing/2014/main" id="{EF2D41C7-D700-BF17-C0DE-77C45727DB32}"/>
              </a:ext>
            </a:extLst>
          </p:cNvPr>
          <p:cNvPicPr>
            <a:picLocks noChangeAspect="1"/>
          </p:cNvPicPr>
          <p:nvPr userDrawn="1"/>
        </p:nvPicPr>
        <p:blipFill>
          <a:blip r:embed="rId2"/>
          <a:srcRect/>
          <a:stretch/>
        </p:blipFill>
        <p:spPr>
          <a:xfrm>
            <a:off x="-1" y="0"/>
            <a:ext cx="12193200" cy="1342371"/>
          </a:xfrm>
          <a:prstGeom prst="rect">
            <a:avLst/>
          </a:prstGeom>
        </p:spPr>
      </p:pic>
      <p:sp>
        <p:nvSpPr>
          <p:cNvPr id="4" name="Faculty, Department title">
            <a:extLst>
              <a:ext uri="{FF2B5EF4-FFF2-40B4-BE49-F238E27FC236}">
                <a16:creationId xmlns:a16="http://schemas.microsoft.com/office/drawing/2014/main" id="{08D5C88A-81D8-181C-4594-B90FC9D790E9}"/>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252369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CL Title slide 2 - single line headline">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FD8CE85-9178-344E-BC9E-19B545ECA60C}"/>
              </a:ext>
            </a:extLst>
          </p:cNvPr>
          <p:cNvSpPr/>
          <p:nvPr userDrawn="1"/>
        </p:nvSpPr>
        <p:spPr>
          <a:xfrm>
            <a:off x="0" y="-1"/>
            <a:ext cx="12192000" cy="252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Main Headline" descr="Headline">
            <a:extLst>
              <a:ext uri="{FF2B5EF4-FFF2-40B4-BE49-F238E27FC236}">
                <a16:creationId xmlns:a16="http://schemas.microsoft.com/office/drawing/2014/main" id="{14916FEE-2CA1-274A-AB9A-27AE550ED61F}"/>
              </a:ext>
            </a:extLst>
          </p:cNvPr>
          <p:cNvSpPr>
            <a:spLocks noGrp="1" noChangeArrowheads="1"/>
          </p:cNvSpPr>
          <p:nvPr>
            <p:ph type="title" hasCustomPrompt="1"/>
          </p:nvPr>
        </p:nvSpPr>
        <p:spPr bwMode="auto">
          <a:xfrm>
            <a:off x="360000" y="1620000"/>
            <a:ext cx="10800690" cy="81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1" name="Picture " descr="Image">
            <a:extLst>
              <a:ext uri="{FF2B5EF4-FFF2-40B4-BE49-F238E27FC236}">
                <a16:creationId xmlns:a16="http://schemas.microsoft.com/office/drawing/2014/main" id="{7AAB61C2-2ECC-1549-9211-9297F9B818DB}"/>
              </a:ext>
            </a:extLst>
          </p:cNvPr>
          <p:cNvSpPr>
            <a:spLocks noGrp="1"/>
          </p:cNvSpPr>
          <p:nvPr>
            <p:ph type="pic" sz="quarter" idx="12" hasCustomPrompt="1"/>
          </p:nvPr>
        </p:nvSpPr>
        <p:spPr>
          <a:xfrm>
            <a:off x="0" y="2505456"/>
            <a:ext cx="12192000" cy="4352544"/>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pic>
        <p:nvPicPr>
          <p:cNvPr id="4" name="UCL Branding">
            <a:extLst>
              <a:ext uri="{FF2B5EF4-FFF2-40B4-BE49-F238E27FC236}">
                <a16:creationId xmlns:a16="http://schemas.microsoft.com/office/drawing/2014/main" id="{362E845B-D111-D59E-A576-B2C25816A338}"/>
              </a:ext>
            </a:extLst>
          </p:cNvPr>
          <p:cNvPicPr>
            <a:picLocks noChangeAspect="1"/>
          </p:cNvPicPr>
          <p:nvPr userDrawn="1"/>
        </p:nvPicPr>
        <p:blipFill>
          <a:blip r:embed="rId2"/>
          <a:srcRect/>
          <a:stretch/>
        </p:blipFill>
        <p:spPr>
          <a:xfrm>
            <a:off x="-1" y="0"/>
            <a:ext cx="12193200" cy="1342371"/>
          </a:xfrm>
          <a:prstGeom prst="rect">
            <a:avLst/>
          </a:prstGeom>
        </p:spPr>
      </p:pic>
      <p:sp>
        <p:nvSpPr>
          <p:cNvPr id="5" name="Faculty, Department title">
            <a:extLst>
              <a:ext uri="{FF2B5EF4-FFF2-40B4-BE49-F238E27FC236}">
                <a16:creationId xmlns:a16="http://schemas.microsoft.com/office/drawing/2014/main" id="{5F98E82A-1584-B369-B448-5ECF3608D0ED}"/>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323269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CL Title - Double line - no image">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271759B8-0ABB-3643-884B-0A918443C549}"/>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a:off x="0" y="1440000"/>
            <a:ext cx="12192000" cy="1679261"/>
          </a:xfrm>
          <a:prstGeom prst="rect">
            <a:avLst/>
          </a:prstGeom>
          <a:solidFill>
            <a:srgbClr val="500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in Headline" descr="Headline">
            <a:extLst>
              <a:ext uri="{FF2B5EF4-FFF2-40B4-BE49-F238E27FC236}">
                <a16:creationId xmlns:a16="http://schemas.microsoft.com/office/drawing/2014/main" id="{0AFC6B55-24BD-7545-82A9-DD37164DF15B}"/>
              </a:ext>
            </a:extLst>
          </p:cNvPr>
          <p:cNvSpPr>
            <a:spLocks noGrp="1" noChangeArrowheads="1"/>
          </p:cNvSpPr>
          <p:nvPr>
            <p:ph type="title" hasCustomPrompt="1"/>
          </p:nvPr>
        </p:nvSpPr>
        <p:spPr bwMode="auto">
          <a:xfrm>
            <a:off x="360000" y="1620000"/>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solidFill>
                  <a:schemeClr val="bg1"/>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342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zh-CN" altLang="en-US"/>
              <a:t>单击此处编辑母版文本样式</a:t>
            </a:r>
          </a:p>
        </p:txBody>
      </p:sp>
      <p:pic>
        <p:nvPicPr>
          <p:cNvPr id="4" name="UCL Branding">
            <a:extLst>
              <a:ext uri="{FF2B5EF4-FFF2-40B4-BE49-F238E27FC236}">
                <a16:creationId xmlns:a16="http://schemas.microsoft.com/office/drawing/2014/main" id="{07BCF40B-8328-7694-9747-3F22F8A8181A}"/>
              </a:ext>
            </a:extLst>
          </p:cNvPr>
          <p:cNvPicPr>
            <a:picLocks noChangeAspect="1"/>
          </p:cNvPicPr>
          <p:nvPr userDrawn="1"/>
        </p:nvPicPr>
        <p:blipFill>
          <a:blip r:embed="rId2"/>
          <a:srcRect/>
          <a:stretch/>
        </p:blipFill>
        <p:spPr>
          <a:xfrm>
            <a:off x="-1" y="0"/>
            <a:ext cx="12193200" cy="1342371"/>
          </a:xfrm>
          <a:prstGeom prst="rect">
            <a:avLst/>
          </a:prstGeom>
        </p:spPr>
      </p:pic>
      <p:sp>
        <p:nvSpPr>
          <p:cNvPr id="5" name="Faculty, Department title">
            <a:extLst>
              <a:ext uri="{FF2B5EF4-FFF2-40B4-BE49-F238E27FC236}">
                <a16:creationId xmlns:a16="http://schemas.microsoft.com/office/drawing/2014/main" id="{20F85C6E-D706-4E2F-1E1D-0B94DB294C26}"/>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132625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CL Title  - Double line - half imag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59606069-DCB2-E341-97E0-98600856E2E5}"/>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descr="Image">
            <a:extLst>
              <a:ext uri="{FF2B5EF4-FFF2-40B4-BE49-F238E27FC236}">
                <a16:creationId xmlns:a16="http://schemas.microsoft.com/office/drawing/2014/main" id="{A724F846-9E16-0743-9A5C-ED2946248F5A}"/>
              </a:ext>
            </a:extLst>
          </p:cNvPr>
          <p:cNvSpPr>
            <a:spLocks noGrp="1"/>
          </p:cNvSpPr>
          <p:nvPr>
            <p:ph type="pic" sz="quarter" idx="12" hasCustomPrompt="1"/>
          </p:nvPr>
        </p:nvSpPr>
        <p:spPr>
          <a:xfrm>
            <a:off x="0" y="1436914"/>
            <a:ext cx="12192000" cy="1682804"/>
          </a:xfrm>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flipV="1">
            <a:off x="0" y="3122579"/>
            <a:ext cx="12192000" cy="3735421"/>
          </a:xfrm>
          <a:prstGeom prst="rect">
            <a:avLst/>
          </a:prstGeom>
          <a:solidFill>
            <a:srgbClr val="500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in Headline" descr="Headline">
            <a:extLst>
              <a:ext uri="{FF2B5EF4-FFF2-40B4-BE49-F238E27FC236}">
                <a16:creationId xmlns:a16="http://schemas.microsoft.com/office/drawing/2014/main" id="{F393605F-7BBC-284E-8DAE-0B5B84113824}"/>
              </a:ext>
            </a:extLst>
          </p:cNvPr>
          <p:cNvSpPr>
            <a:spLocks noGrp="1" noChangeArrowheads="1"/>
          </p:cNvSpPr>
          <p:nvPr>
            <p:ph type="title" hasCustomPrompt="1"/>
          </p:nvPr>
        </p:nvSpPr>
        <p:spPr bwMode="auto">
          <a:xfrm>
            <a:off x="360000" y="347047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solidFill>
                  <a:schemeClr val="bg1"/>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495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solidFill>
                  <a:schemeClr val="bg1"/>
                </a:solidFill>
              </a:defRPr>
            </a:lvl1pPr>
          </a:lstStyle>
          <a:p>
            <a:pPr lvl="0"/>
            <a:r>
              <a:rPr lang="zh-CN" altLang="en-US"/>
              <a:t>单击此处编辑母版文本样式</a:t>
            </a:r>
          </a:p>
        </p:txBody>
      </p:sp>
      <p:pic>
        <p:nvPicPr>
          <p:cNvPr id="4" name="UCL Branding">
            <a:extLst>
              <a:ext uri="{FF2B5EF4-FFF2-40B4-BE49-F238E27FC236}">
                <a16:creationId xmlns:a16="http://schemas.microsoft.com/office/drawing/2014/main" id="{F1601990-086A-3194-6332-04D66FCC8A0F}"/>
              </a:ext>
            </a:extLst>
          </p:cNvPr>
          <p:cNvPicPr>
            <a:picLocks noChangeAspect="1"/>
          </p:cNvPicPr>
          <p:nvPr userDrawn="1"/>
        </p:nvPicPr>
        <p:blipFill>
          <a:blip r:embed="rId2"/>
          <a:srcRect/>
          <a:stretch/>
        </p:blipFill>
        <p:spPr>
          <a:xfrm>
            <a:off x="-1" y="0"/>
            <a:ext cx="12193200" cy="1342371"/>
          </a:xfrm>
          <a:prstGeom prst="rect">
            <a:avLst/>
          </a:prstGeom>
        </p:spPr>
      </p:pic>
      <p:sp>
        <p:nvSpPr>
          <p:cNvPr id="5" name="Faculty, Department title">
            <a:extLst>
              <a:ext uri="{FF2B5EF4-FFF2-40B4-BE49-F238E27FC236}">
                <a16:creationId xmlns:a16="http://schemas.microsoft.com/office/drawing/2014/main" id="{0198F25C-CB3B-40E5-789C-887736C98D01}"/>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3842271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 section start 1">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FFFFFF"/>
          </a:solidFill>
        </p:spPr>
        <p:txBody>
          <a:bodyPr lIns="360000" tIns="180000"/>
          <a:lstStyle>
            <a:lvl1pPr>
              <a:defRPr baseline="0">
                <a:solidFill>
                  <a:srgbClr val="000000"/>
                </a:solidFill>
              </a:defRPr>
            </a:lvl1pPr>
          </a:lstStyle>
          <a:p>
            <a:r>
              <a:rPr lang="en-US" dirty="0"/>
              <a:t>Main headline, Arial 44pt bold</a:t>
            </a:r>
          </a:p>
        </p:txBody>
      </p:sp>
      <p:sp>
        <p:nvSpPr>
          <p:cNvPr id="11" name="Sub Heading" descr="Sub heading">
            <a:extLst>
              <a:ext uri="{FF2B5EF4-FFF2-40B4-BE49-F238E27FC236}">
                <a16:creationId xmlns:a16="http://schemas.microsoft.com/office/drawing/2014/main" id="{169F44E5-11A5-074E-ADAE-05ACB4110AED}"/>
              </a:ext>
            </a:extLst>
          </p:cNvPr>
          <p:cNvSpPr>
            <a:spLocks noGrp="1"/>
          </p:cNvSpPr>
          <p:nvPr>
            <p:ph type="body" sz="quarter" idx="15" hasCustomPrompt="1"/>
          </p:nvPr>
        </p:nvSpPr>
        <p:spPr>
          <a:xfrm>
            <a:off x="359228" y="2308225"/>
            <a:ext cx="8719457" cy="1447800"/>
          </a:xfrm>
        </p:spPr>
        <p:txBody>
          <a:bodyPr/>
          <a:lstStyle>
            <a:lvl1pPr marL="11112" indent="0">
              <a:buNone/>
              <a:defRPr>
                <a:solidFill>
                  <a:srgbClr val="000000"/>
                </a:solidFill>
              </a:defRPr>
            </a:lvl1pPr>
          </a:lstStyle>
          <a:p>
            <a:pPr lvl="0"/>
            <a:r>
              <a:rPr lang="en-GB" dirty="0"/>
              <a:t>Large text size, Arial 36 point</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225425" indent="-215900">
              <a:buFont typeface="Arial" panose="020B0604020202020204" pitchFamily="34" charset="0"/>
              <a:buChar char="•"/>
              <a:tabLst/>
              <a:defRPr sz="2400"/>
            </a:lvl1pPr>
          </a:lstStyle>
          <a:p>
            <a:pPr lvl="0"/>
            <a:r>
              <a:rPr lang="zh-CN" altLang="en-US" sz="2400">
                <a:latin typeface="Arial" panose="020B0604020202020204" pitchFamily="34" charset="0"/>
                <a:cs typeface="Arial" panose="020B0604020202020204" pitchFamily="34" charset="0"/>
              </a:rPr>
              <a:t>单击此处编辑母版文本样式</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baseline="0"/>
            </a:lvl1pPr>
          </a:lstStyle>
          <a:p>
            <a:pPr marL="285750" marR="0" lvl="0" indent="-285750" algn="l" defTabSz="914400" rtl="0" eaLnBrk="1" fontAlgn="base" latinLnBrk="0" hangingPunct="1">
              <a:lnSpc>
                <a:spcPct val="90000"/>
              </a:lnSpc>
              <a:spcBef>
                <a:spcPts val="1000"/>
              </a:spcBef>
              <a:spcAft>
                <a:spcPct val="0"/>
              </a:spcAft>
              <a:buClrTx/>
              <a:buSzTx/>
              <a:tabLst/>
              <a:defRPr/>
            </a:pPr>
            <a:r>
              <a:rPr lang="zh-CN" altLang="en-US">
                <a:latin typeface="Arial" panose="020B0604020202020204" pitchFamily="34" charset="0"/>
                <a:cs typeface="Arial" panose="020B0604020202020204" pitchFamily="34" charset="0"/>
              </a:rPr>
              <a:t>单击此处编辑母版文本样式</a:t>
            </a:r>
          </a:p>
        </p:txBody>
      </p:sp>
    </p:spTree>
    <p:extLst>
      <p:ext uri="{BB962C8B-B14F-4D97-AF65-F5344CB8AC3E}">
        <p14:creationId xmlns:p14="http://schemas.microsoft.com/office/powerpoint/2010/main" val="14499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 section start 2">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500777"/>
          </a:solidFill>
        </p:spPr>
        <p:txBody>
          <a:bodyPr lIns="360000" tIns="180000"/>
          <a:lstStyle>
            <a:lvl1pPr>
              <a:defRPr baseline="0">
                <a:solidFill>
                  <a:schemeClr val="bg1"/>
                </a:solidFill>
              </a:defRPr>
            </a:lvl1pPr>
          </a:lstStyle>
          <a:p>
            <a:r>
              <a:rPr lang="en-US" dirty="0"/>
              <a:t>Main headline, Arial 44pt bold</a:t>
            </a:r>
          </a:p>
        </p:txBody>
      </p:sp>
      <p:sp>
        <p:nvSpPr>
          <p:cNvPr id="4" name="Sub Heading">
            <a:extLst>
              <a:ext uri="{FF2B5EF4-FFF2-40B4-BE49-F238E27FC236}">
                <a16:creationId xmlns:a16="http://schemas.microsoft.com/office/drawing/2014/main" id="{7EFF5C86-B7E9-E24F-A032-A4DF63C9C46C}"/>
              </a:ext>
            </a:extLst>
          </p:cNvPr>
          <p:cNvSpPr>
            <a:spLocks noGrp="1"/>
          </p:cNvSpPr>
          <p:nvPr>
            <p:ph type="body" sz="quarter" idx="15"/>
          </p:nvPr>
        </p:nvSpPr>
        <p:spPr>
          <a:xfrm>
            <a:off x="359228" y="2308225"/>
            <a:ext cx="8719457" cy="1447800"/>
          </a:xfrm>
        </p:spPr>
        <p:txBody>
          <a:bodyPr/>
          <a:lstStyle>
            <a:lvl1pPr marL="11112" indent="0">
              <a:buNone/>
              <a:defRPr>
                <a:solidFill>
                  <a:srgbClr val="FFFFFF"/>
                </a:solidFill>
              </a:defRPr>
            </a:lvl1pPr>
          </a:lstStyle>
          <a:p>
            <a:pPr lvl="0"/>
            <a:r>
              <a:rPr lang="zh-CN" altLang="en-US"/>
              <a:t>单击此处编辑母版文本样式</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11112" indent="0">
              <a:buNone/>
              <a:defRPr sz="2400"/>
            </a:lvl1pPr>
          </a:lstStyle>
          <a:p>
            <a:pPr lvl="0"/>
            <a:r>
              <a:rPr lang="zh-CN" altLang="en-US" sz="2400">
                <a:latin typeface="Arial" panose="020B0604020202020204" pitchFamily="34" charset="0"/>
                <a:cs typeface="Arial" panose="020B0604020202020204" pitchFamily="34" charset="0"/>
              </a:rPr>
              <a:t>单击此处编辑母版文本样式</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baseline="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zh-CN" altLang="en-US">
                <a:latin typeface="Arial" panose="020B0604020202020204" pitchFamily="34" charset="0"/>
                <a:cs typeface="Arial" panose="020B0604020202020204" pitchFamily="34" charset="0"/>
              </a:rPr>
              <a:t>单击此处编辑母版文本样式</a:t>
            </a:r>
          </a:p>
        </p:txBody>
      </p:sp>
    </p:spTree>
    <p:extLst>
      <p:ext uri="{BB962C8B-B14F-4D97-AF65-F5344CB8AC3E}">
        <p14:creationId xmlns:p14="http://schemas.microsoft.com/office/powerpoint/2010/main" val="214197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 section start 2">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F9ECF375-EFC6-8846-9FEE-E3BEC7506D85}"/>
              </a:ext>
            </a:extLst>
          </p:cNvPr>
          <p:cNvSpPr>
            <a:spLocks noGrp="1"/>
          </p:cNvSpPr>
          <p:nvPr>
            <p:ph type="pic" sz="quarter" idx="12" hasCustomPrompt="1"/>
          </p:nvPr>
        </p:nvSpPr>
        <p:spPr>
          <a:xfrm>
            <a:off x="356616" y="900000"/>
            <a:ext cx="7534656" cy="5448518"/>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440000"/>
            <a:ext cx="6480000" cy="2880000"/>
          </a:xfrm>
          <a:solidFill>
            <a:schemeClr val="bg1"/>
          </a:solidFill>
        </p:spPr>
        <p:txBody>
          <a:bodyPr lIns="360000" tIns="180000"/>
          <a:lstStyle>
            <a:lvl1pPr>
              <a:defRPr baseline="0">
                <a:solidFill>
                  <a:srgbClr val="000000"/>
                </a:solidFill>
              </a:defRPr>
            </a:lvl1pPr>
          </a:lstStyle>
          <a:p>
            <a:r>
              <a:rPr lang="en-US" dirty="0"/>
              <a:t>Main headline, </a:t>
            </a:r>
            <a:br>
              <a:rPr lang="en-US" dirty="0"/>
            </a:br>
            <a:r>
              <a:rPr lang="en-US" dirty="0"/>
              <a:t>Arial 44pt bold</a:t>
            </a:r>
          </a:p>
        </p:txBody>
      </p:sp>
      <p:sp>
        <p:nvSpPr>
          <p:cNvPr id="8" name="Picture " descr="Image">
            <a:extLst>
              <a:ext uri="{FF2B5EF4-FFF2-40B4-BE49-F238E27FC236}">
                <a16:creationId xmlns:a16="http://schemas.microsoft.com/office/drawing/2014/main" id="{9390C092-D95C-EF41-9B4C-B77F203C0B07}"/>
              </a:ext>
            </a:extLst>
          </p:cNvPr>
          <p:cNvSpPr>
            <a:spLocks noGrp="1"/>
          </p:cNvSpPr>
          <p:nvPr>
            <p:ph type="pic" sz="quarter" idx="16" hasCustomPrompt="1"/>
          </p:nvPr>
        </p:nvSpPr>
        <p:spPr>
          <a:xfrm>
            <a:off x="8266715" y="900000"/>
            <a:ext cx="3536848" cy="2906486"/>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9" name="Text" descr="Text">
            <a:extLst>
              <a:ext uri="{FF2B5EF4-FFF2-40B4-BE49-F238E27FC236}">
                <a16:creationId xmlns:a16="http://schemas.microsoft.com/office/drawing/2014/main" id="{B97104E0-DC3E-EB49-A0B8-75D9C6ED8EDC}"/>
              </a:ext>
            </a:extLst>
          </p:cNvPr>
          <p:cNvSpPr>
            <a:spLocks noGrp="1"/>
          </p:cNvSpPr>
          <p:nvPr>
            <p:ph type="body" sz="quarter" idx="15"/>
          </p:nvPr>
        </p:nvSpPr>
        <p:spPr>
          <a:xfrm>
            <a:off x="8262900" y="4164600"/>
            <a:ext cx="3542400" cy="22870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zh-CN" altLang="en-US">
                <a:latin typeface="Arial" panose="020B0604020202020204" pitchFamily="34" charset="0"/>
                <a:cs typeface="Arial" panose="020B0604020202020204" pitchFamily="34" charset="0"/>
              </a:rPr>
              <a:t>单击此处编辑母版文本样式</a:t>
            </a:r>
          </a:p>
        </p:txBody>
      </p:sp>
    </p:spTree>
    <p:extLst>
      <p:ext uri="{BB962C8B-B14F-4D97-AF65-F5344CB8AC3E}">
        <p14:creationId xmlns:p14="http://schemas.microsoft.com/office/powerpoint/2010/main" val="242714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CL single text block">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2" name="Text" descr="Text">
            <a:extLst>
              <a:ext uri="{FF2B5EF4-FFF2-40B4-BE49-F238E27FC236}">
                <a16:creationId xmlns:a16="http://schemas.microsoft.com/office/drawing/2014/main" id="{52E39625-6121-A140-A00B-27BF9DA232CD}"/>
              </a:ext>
            </a:extLst>
          </p:cNvPr>
          <p:cNvSpPr>
            <a:spLocks noGrp="1"/>
          </p:cNvSpPr>
          <p:nvPr>
            <p:ph type="body" sz="quarter" idx="13"/>
          </p:nvPr>
        </p:nvSpPr>
        <p:spPr>
          <a:xfrm>
            <a:off x="360000" y="2412000"/>
            <a:ext cx="10439064"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zh-CN" altLang="en-US"/>
              <a:t>单击此处编辑母版文本样式</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9/8/2024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7986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UCL branding brackground">
            <a:extLst>
              <a:ext uri="{FF2B5EF4-FFF2-40B4-BE49-F238E27FC236}">
                <a16:creationId xmlns:a16="http://schemas.microsoft.com/office/drawing/2014/main" id="{66A102D5-ABE3-9744-AE9F-9AF93B04BE78}"/>
              </a:ext>
              <a:ext uri="{C183D7F6-B498-43B3-948B-1728B52AA6E4}">
                <adec:decorative xmlns:adec="http://schemas.microsoft.com/office/drawing/2017/decorative" val="1"/>
              </a:ext>
            </a:extLst>
          </p:cNvPr>
          <p:cNvSpPr/>
          <p:nvPr/>
        </p:nvSpPr>
        <p:spPr>
          <a:xfrm>
            <a:off x="0" y="0"/>
            <a:ext cx="12192000" cy="6641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0"/>
          <a:srcRect/>
          <a:stretch/>
        </p:blipFill>
        <p:spPr>
          <a:xfrm>
            <a:off x="0" y="0"/>
            <a:ext cx="12192000" cy="550662"/>
          </a:xfrm>
          <a:prstGeom prst="rect">
            <a:avLst/>
          </a:prstGeom>
        </p:spPr>
      </p:pic>
      <p:sp>
        <p:nvSpPr>
          <p:cNvPr id="1026" name="Title Headline" descr="Headline">
            <a:extLst>
              <a:ext uri="{FF2B5EF4-FFF2-40B4-BE49-F238E27FC236}">
                <a16:creationId xmlns:a16="http://schemas.microsoft.com/office/drawing/2014/main" id="{1389B5D6-B2B6-B044-8F75-8C9E18FFF8EF}"/>
              </a:ext>
            </a:extLst>
          </p:cNvPr>
          <p:cNvSpPr>
            <a:spLocks noGrp="1" noChangeArrowheads="1"/>
          </p:cNvSpPr>
          <p:nvPr>
            <p:ph type="title"/>
          </p:nvPr>
        </p:nvSpPr>
        <p:spPr bwMode="auto">
          <a:xfrm>
            <a:off x="360000" y="89999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Main headline</a:t>
            </a:r>
            <a:r>
              <a:rPr lang="en-GB" altLang="en-US" dirty="0"/>
              <a:t>, Arial 44pt bold</a:t>
            </a:r>
            <a:endParaRPr lang="en-US" altLang="en-US" dirty="0"/>
          </a:p>
        </p:txBody>
      </p:sp>
      <p:sp>
        <p:nvSpPr>
          <p:cNvPr id="1027" name="Text" descr="Main text">
            <a:extLst>
              <a:ext uri="{FF2B5EF4-FFF2-40B4-BE49-F238E27FC236}">
                <a16:creationId xmlns:a16="http://schemas.microsoft.com/office/drawing/2014/main" id="{840A67E7-10FC-DE4B-8222-DBD366537BA8}"/>
              </a:ext>
            </a:extLst>
          </p:cNvPr>
          <p:cNvSpPr>
            <a:spLocks noGrp="1" noChangeArrowheads="1"/>
          </p:cNvSpPr>
          <p:nvPr>
            <p:ph type="body" idx="1"/>
          </p:nvPr>
        </p:nvSpPr>
        <p:spPr bwMode="auto">
          <a:xfrm>
            <a:off x="360000" y="2376000"/>
            <a:ext cx="10800690"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4"/>
            <a:endParaRPr lang="en-US" dirty="0"/>
          </a:p>
        </p:txBody>
      </p:sp>
      <p:sp>
        <p:nvSpPr>
          <p:cNvPr id="4" name="Date " descr="Date">
            <a:extLst>
              <a:ext uri="{FF2B5EF4-FFF2-40B4-BE49-F238E27FC236}">
                <a16:creationId xmlns:a16="http://schemas.microsoft.com/office/drawing/2014/main" id="{BC7573E6-5C96-F54E-8C6A-D81E27BE4948}"/>
              </a:ext>
            </a:extLst>
          </p:cNvPr>
          <p:cNvSpPr>
            <a:spLocks noGrp="1"/>
          </p:cNvSpPr>
          <p:nvPr>
            <p:ph type="dt" sz="half" idx="2"/>
          </p:nvPr>
        </p:nvSpPr>
        <p:spPr>
          <a:xfrm>
            <a:off x="362211" y="6480000"/>
            <a:ext cx="2743200" cy="360000"/>
          </a:xfrm>
          <a:prstGeom prst="rect">
            <a:avLst/>
          </a:prstGeom>
        </p:spPr>
        <p:txBody>
          <a:bodyPr vert="horz" lIns="0" tIns="0" rIns="0" bIns="0" rtlCol="0" anchor="t" anchorCtr="0"/>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C6478F44-CA4B-8F47-8400-2C19AC9A20AB}" type="datetimeFigureOut">
              <a:rPr lang="en-US" smtClean="0"/>
              <a:pPr>
                <a:defRPr/>
              </a:pPr>
              <a:t>9/8/2024</a:t>
            </a:fld>
            <a:endParaRPr lang="en-US" dirty="0"/>
          </a:p>
        </p:txBody>
      </p:sp>
      <p:sp>
        <p:nvSpPr>
          <p:cNvPr id="5" name="Footer " descr="Footer title">
            <a:extLst>
              <a:ext uri="{FF2B5EF4-FFF2-40B4-BE49-F238E27FC236}">
                <a16:creationId xmlns:a16="http://schemas.microsoft.com/office/drawing/2014/main" id="{1B01C4CC-C66F-714D-B313-340C31FA703F}"/>
              </a:ext>
            </a:extLst>
          </p:cNvPr>
          <p:cNvSpPr>
            <a:spLocks noGrp="1"/>
          </p:cNvSpPr>
          <p:nvPr>
            <p:ph type="ftr" sz="quarter" idx="3"/>
          </p:nvPr>
        </p:nvSpPr>
        <p:spPr>
          <a:xfrm>
            <a:off x="4320000" y="6480000"/>
            <a:ext cx="6480000" cy="360000"/>
          </a:xfrm>
          <a:prstGeom prst="rect">
            <a:avLst/>
          </a:prstGeom>
        </p:spPr>
        <p:txBody>
          <a:bodyPr vert="horz" lIns="0" tIns="0" rIns="0" bIns="0" rtlCol="0" anchor="t" anchorCtr="0"/>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descr="Page number">
            <a:extLst>
              <a:ext uri="{FF2B5EF4-FFF2-40B4-BE49-F238E27FC236}">
                <a16:creationId xmlns:a16="http://schemas.microsoft.com/office/drawing/2014/main" id="{D2C68658-D4C2-394E-8334-67AC9BE3F122}"/>
              </a:ext>
            </a:extLst>
          </p:cNvPr>
          <p:cNvSpPr>
            <a:spLocks noGrp="1"/>
          </p:cNvSpPr>
          <p:nvPr>
            <p:ph type="sldNum" sz="quarter" idx="4"/>
          </p:nvPr>
        </p:nvSpPr>
        <p:spPr>
          <a:xfrm>
            <a:off x="11123111" y="6480000"/>
            <a:ext cx="769307" cy="269918"/>
          </a:xfrm>
          <a:prstGeom prst="rect">
            <a:avLst/>
          </a:prstGeom>
        </p:spPr>
        <p:txBody>
          <a:bodyPr vert="horz" lIns="0" tIns="0" rIns="0" bIns="0" rtlCol="0" anchor="t" anchorCtr="0"/>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0021098"/>
      </p:ext>
    </p:extLst>
  </p:cSld>
  <p:clrMap bg1="lt1" tx1="dk1" bg2="lt2" tx2="dk2" accent1="accent1" accent2="accent2" accent3="accent3" accent4="accent4" accent5="accent5" accent6="accent6" hlink="hlink" folHlink="folHlink"/>
  <p:sldLayoutIdLst>
    <p:sldLayoutId id="2147483720" r:id="rId1"/>
    <p:sldLayoutId id="2147483722" r:id="rId2"/>
    <p:sldLayoutId id="2147483723"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xStyles>
    <p:title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Char char="•"/>
        <a:tabLst/>
        <a:defRPr sz="3600" kern="1200" baseline="0">
          <a:solidFill>
            <a:schemeClr val="tx1"/>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iltech.com.vn/en/unmanned-surface-vessels-usv.htm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hyperlink" Target="https://doi.org/10.1016/j.scitotenv.2022.159741"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dirty="0"/>
              <a:t>UCL, Faculty of Engineering Sciences, </a:t>
            </a:r>
          </a:p>
          <a:p>
            <a:r>
              <a:rPr lang="en-US" altLang="zh-CN" dirty="0"/>
              <a:t>Department of Mechanical Engineering</a:t>
            </a:r>
            <a:endParaRPr lang="en-GB" dirty="0"/>
          </a:p>
        </p:txBody>
      </p:sp>
      <p:sp>
        <p:nvSpPr>
          <p:cNvPr id="5" name="Title 4" descr="Heading"/>
          <p:cNvSpPr>
            <a:spLocks noGrp="1"/>
          </p:cNvSpPr>
          <p:nvPr>
            <p:ph type="title"/>
          </p:nvPr>
        </p:nvSpPr>
        <p:spPr>
          <a:xfrm>
            <a:off x="-1" y="1549105"/>
            <a:ext cx="8719127" cy="2340000"/>
          </a:xfrm>
        </p:spPr>
        <p:txBody>
          <a:bodyPr/>
          <a:lstStyle/>
          <a:p>
            <a:r>
              <a:rPr lang="en-GB" dirty="0"/>
              <a:t>Bayesian Deep Learning Based Semantic Segmentation for Marine Environments</a:t>
            </a:r>
          </a:p>
        </p:txBody>
      </p:sp>
      <p:sp>
        <p:nvSpPr>
          <p:cNvPr id="2" name="Text Placeholder 4" descr="Text">
            <a:extLst>
              <a:ext uri="{FF2B5EF4-FFF2-40B4-BE49-F238E27FC236}">
                <a16:creationId xmlns:a16="http://schemas.microsoft.com/office/drawing/2014/main" id="{950DD8C1-FDB6-4583-3165-001611005A74}"/>
              </a:ext>
            </a:extLst>
          </p:cNvPr>
          <p:cNvSpPr txBox="1">
            <a:spLocks/>
          </p:cNvSpPr>
          <p:nvPr/>
        </p:nvSpPr>
        <p:spPr>
          <a:xfrm>
            <a:off x="360000" y="3429000"/>
            <a:ext cx="10439064" cy="2583000"/>
          </a:xfrm>
          <a:prstGeom prst="rect">
            <a:avLst/>
          </a:prstGeom>
        </p:spPr>
        <p:txBody>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Char char="•"/>
              <a:tabLst/>
              <a:defRPr sz="3600" kern="1200" baseline="0">
                <a:solidFill>
                  <a:schemeClr val="tx1"/>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2" indent="0" algn="ctr">
              <a:buNone/>
            </a:pPr>
            <a:endParaRPr lang="en-GB" sz="2400" dirty="0"/>
          </a:p>
          <a:p>
            <a:pPr marL="11112" indent="0" algn="ctr">
              <a:buNone/>
            </a:pPr>
            <a:endParaRPr lang="en-GB" sz="2400" dirty="0"/>
          </a:p>
          <a:p>
            <a:pPr marL="11112" indent="0" algn="ctr">
              <a:buNone/>
            </a:pPr>
            <a:endParaRPr lang="en-GB" sz="2400" dirty="0"/>
          </a:p>
          <a:p>
            <a:pPr marL="11112" indent="0" algn="ctr">
              <a:buNone/>
            </a:pPr>
            <a:r>
              <a:rPr lang="en-GB" sz="2000" dirty="0"/>
              <a:t>Student: Zehao Ye (23119333)</a:t>
            </a:r>
          </a:p>
          <a:p>
            <a:pPr marL="11112" indent="0" algn="ctr">
              <a:buNone/>
            </a:pPr>
            <a:r>
              <a:rPr lang="en-GB" sz="2000" dirty="0"/>
              <a:t>Date: 11/09/2024</a:t>
            </a:r>
          </a:p>
          <a:p>
            <a:endParaRPr lang="en-GB" dirty="0"/>
          </a:p>
        </p:txBody>
      </p:sp>
    </p:spTree>
    <p:extLst>
      <p:ext uri="{BB962C8B-B14F-4D97-AF65-F5344CB8AC3E}">
        <p14:creationId xmlns:p14="http://schemas.microsoft.com/office/powerpoint/2010/main" val="1615947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FE88940-6635-5F31-77A8-02B86A5C10E9}"/>
              </a:ext>
            </a:extLst>
          </p:cNvPr>
          <p:cNvPicPr>
            <a:picLocks noChangeAspect="1"/>
          </p:cNvPicPr>
          <p:nvPr/>
        </p:nvPicPr>
        <p:blipFill>
          <a:blip r:embed="rId3"/>
          <a:stretch>
            <a:fillRect/>
          </a:stretch>
        </p:blipFill>
        <p:spPr>
          <a:xfrm>
            <a:off x="397052" y="2630446"/>
            <a:ext cx="11397892" cy="2206044"/>
          </a:xfrm>
          <a:prstGeom prst="rect">
            <a:avLst/>
          </a:prstGeom>
        </p:spPr>
      </p:pic>
      <p:sp>
        <p:nvSpPr>
          <p:cNvPr id="4" name="Title 3" descr="Heading"/>
          <p:cNvSpPr>
            <a:spLocks noGrp="1"/>
          </p:cNvSpPr>
          <p:nvPr>
            <p:ph type="title"/>
          </p:nvPr>
        </p:nvSpPr>
        <p:spPr>
          <a:xfrm>
            <a:off x="360000" y="899998"/>
            <a:ext cx="11472000" cy="827201"/>
          </a:xfrm>
        </p:spPr>
        <p:txBody>
          <a:bodyPr/>
          <a:lstStyle/>
          <a:p>
            <a:r>
              <a:rPr lang="en-GB" dirty="0"/>
              <a:t>Design</a:t>
            </a:r>
          </a:p>
        </p:txBody>
      </p:sp>
      <p:sp>
        <p:nvSpPr>
          <p:cNvPr id="5" name="Text Placeholder 4" descr="Text"/>
          <p:cNvSpPr>
            <a:spLocks noGrp="1"/>
          </p:cNvSpPr>
          <p:nvPr>
            <p:ph type="body" sz="quarter" idx="13"/>
          </p:nvPr>
        </p:nvSpPr>
        <p:spPr>
          <a:xfrm>
            <a:off x="360000" y="1727200"/>
            <a:ext cx="11472000" cy="895928"/>
          </a:xfrm>
        </p:spPr>
        <p:txBody>
          <a:bodyPr/>
          <a:lstStyle/>
          <a:p>
            <a:pPr marL="0" indent="0">
              <a:lnSpc>
                <a:spcPct val="100000"/>
              </a:lnSpc>
              <a:buNone/>
            </a:pPr>
            <a:r>
              <a:rPr lang="en-GB" b="1" i="1" dirty="0"/>
              <a:t>Dataset Selection</a:t>
            </a:r>
          </a:p>
          <a:p>
            <a:pPr>
              <a:lnSpc>
                <a:spcPct val="100000"/>
              </a:lnSpc>
            </a:pPr>
            <a:r>
              <a:rPr lang="en-GB" dirty="0"/>
              <a:t>Multi-class annotation dataset: OASIs</a:t>
            </a:r>
          </a:p>
        </p:txBody>
      </p:sp>
      <p:sp>
        <p:nvSpPr>
          <p:cNvPr id="2" name="文本框 1">
            <a:extLst>
              <a:ext uri="{FF2B5EF4-FFF2-40B4-BE49-F238E27FC236}">
                <a16:creationId xmlns:a16="http://schemas.microsoft.com/office/drawing/2014/main" id="{5CA8AA23-B1DF-C145-6DC4-05CEF831C0A8}"/>
              </a:ext>
            </a:extLst>
          </p:cNvPr>
          <p:cNvSpPr txBox="1"/>
          <p:nvPr/>
        </p:nvSpPr>
        <p:spPr>
          <a:xfrm>
            <a:off x="11166764" y="4306450"/>
            <a:ext cx="591127" cy="369332"/>
          </a:xfrm>
          <a:prstGeom prst="rect">
            <a:avLst/>
          </a:prstGeom>
          <a:noFill/>
        </p:spPr>
        <p:txBody>
          <a:bodyPr wrap="square">
            <a:spAutoFit/>
          </a:bodyPr>
          <a:lstStyle/>
          <a:p>
            <a:r>
              <a:rPr lang="en-GB" dirty="0">
                <a:solidFill>
                  <a:schemeClr val="bg1"/>
                </a:solidFill>
              </a:rPr>
              <a:t>[16] </a:t>
            </a:r>
          </a:p>
        </p:txBody>
      </p:sp>
    </p:spTree>
    <p:extLst>
      <p:ext uri="{BB962C8B-B14F-4D97-AF65-F5344CB8AC3E}">
        <p14:creationId xmlns:p14="http://schemas.microsoft.com/office/powerpoint/2010/main" val="333097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Design</a:t>
            </a:r>
          </a:p>
        </p:txBody>
      </p:sp>
      <p:sp>
        <p:nvSpPr>
          <p:cNvPr id="5" name="Text Placeholder 4" descr="Text"/>
          <p:cNvSpPr>
            <a:spLocks noGrp="1"/>
          </p:cNvSpPr>
          <p:nvPr>
            <p:ph type="body" sz="quarter" idx="13"/>
          </p:nvPr>
        </p:nvSpPr>
        <p:spPr>
          <a:xfrm>
            <a:off x="360000" y="1727200"/>
            <a:ext cx="11472000" cy="3269673"/>
          </a:xfrm>
        </p:spPr>
        <p:txBody>
          <a:bodyPr/>
          <a:lstStyle/>
          <a:p>
            <a:pPr marL="0" indent="0">
              <a:lnSpc>
                <a:spcPct val="100000"/>
              </a:lnSpc>
              <a:buNone/>
            </a:pPr>
            <a:r>
              <a:rPr lang="en-GB" b="1" i="1" dirty="0"/>
              <a:t>Why use a Bayesian approach ?</a:t>
            </a:r>
          </a:p>
          <a:p>
            <a:pPr>
              <a:lnSpc>
                <a:spcPct val="100000"/>
              </a:lnSpc>
            </a:pPr>
            <a:r>
              <a:rPr lang="en-GB" dirty="0"/>
              <a:t>Robust uncertainty estimation for improved reliability</a:t>
            </a:r>
          </a:p>
          <a:p>
            <a:pPr marL="0" indent="0">
              <a:lnSpc>
                <a:spcPct val="100000"/>
              </a:lnSpc>
              <a:buNone/>
            </a:pPr>
            <a:r>
              <a:rPr lang="en-GB" sz="1800" dirty="0"/>
              <a:t>    Alex Kendall [17] use Bayesian SegNet to improve accuracy of segmentation by remove inherent noise  </a:t>
            </a:r>
            <a:endParaRPr lang="en-GB" dirty="0"/>
          </a:p>
          <a:p>
            <a:pPr>
              <a:lnSpc>
                <a:spcPct val="100000"/>
              </a:lnSpc>
            </a:pPr>
            <a:r>
              <a:rPr lang="en-GB" dirty="0"/>
              <a:t>Enhanced generalization in complex marine environments</a:t>
            </a:r>
          </a:p>
          <a:p>
            <a:pPr marL="0" indent="0">
              <a:lnSpc>
                <a:spcPct val="100000"/>
              </a:lnSpc>
              <a:buNone/>
            </a:pPr>
            <a:r>
              <a:rPr lang="en-GB" sz="1800" dirty="0"/>
              <a:t>    Training models with better generalization on small-scale datasets </a:t>
            </a:r>
            <a:r>
              <a:rPr lang="en-US" sz="1800" dirty="0"/>
              <a:t>[18]</a:t>
            </a:r>
            <a:endParaRPr lang="en-GB" sz="1800" dirty="0"/>
          </a:p>
        </p:txBody>
      </p:sp>
    </p:spTree>
    <p:extLst>
      <p:ext uri="{BB962C8B-B14F-4D97-AF65-F5344CB8AC3E}">
        <p14:creationId xmlns:p14="http://schemas.microsoft.com/office/powerpoint/2010/main" val="2785070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Methodology</a:t>
            </a:r>
          </a:p>
        </p:txBody>
      </p:sp>
      <p:sp>
        <p:nvSpPr>
          <p:cNvPr id="5" name="Text Placeholder 4" descr="Text"/>
          <p:cNvSpPr>
            <a:spLocks noGrp="1"/>
          </p:cNvSpPr>
          <p:nvPr>
            <p:ph type="body" sz="quarter" idx="13"/>
          </p:nvPr>
        </p:nvSpPr>
        <p:spPr>
          <a:xfrm>
            <a:off x="360000" y="1727200"/>
            <a:ext cx="11472000" cy="1496291"/>
          </a:xfrm>
        </p:spPr>
        <p:txBody>
          <a:bodyPr/>
          <a:lstStyle/>
          <a:p>
            <a:pPr>
              <a:lnSpc>
                <a:spcPct val="100000"/>
              </a:lnSpc>
            </a:pPr>
            <a:r>
              <a:rPr lang="en-GB" dirty="0"/>
              <a:t>Dataset Preparation</a:t>
            </a:r>
          </a:p>
          <a:p>
            <a:pPr>
              <a:lnSpc>
                <a:spcPct val="100000"/>
              </a:lnSpc>
            </a:pPr>
            <a:r>
              <a:rPr lang="en-GB" dirty="0"/>
              <a:t>Bayesian SegNet Algorithm</a:t>
            </a:r>
          </a:p>
          <a:p>
            <a:pPr>
              <a:lnSpc>
                <a:spcPct val="100000"/>
              </a:lnSpc>
            </a:pPr>
            <a:r>
              <a:rPr lang="en-GB" dirty="0"/>
              <a:t>Evaluation Metrics</a:t>
            </a:r>
          </a:p>
          <a:p>
            <a:pPr>
              <a:lnSpc>
                <a:spcPct val="100000"/>
              </a:lnSpc>
            </a:pPr>
            <a:endParaRPr lang="en-GB" dirty="0"/>
          </a:p>
        </p:txBody>
      </p:sp>
    </p:spTree>
    <p:extLst>
      <p:ext uri="{BB962C8B-B14F-4D97-AF65-F5344CB8AC3E}">
        <p14:creationId xmlns:p14="http://schemas.microsoft.com/office/powerpoint/2010/main" val="1315450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Methodology</a:t>
            </a:r>
          </a:p>
        </p:txBody>
      </p:sp>
      <p:sp>
        <p:nvSpPr>
          <p:cNvPr id="5" name="Text Placeholder 4" descr="Text"/>
          <p:cNvSpPr>
            <a:spLocks noGrp="1"/>
          </p:cNvSpPr>
          <p:nvPr>
            <p:ph type="body" sz="quarter" idx="13"/>
          </p:nvPr>
        </p:nvSpPr>
        <p:spPr>
          <a:xfrm>
            <a:off x="360000" y="1727200"/>
            <a:ext cx="11472000" cy="1496291"/>
          </a:xfrm>
        </p:spPr>
        <p:txBody>
          <a:bodyPr/>
          <a:lstStyle/>
          <a:p>
            <a:pPr marL="0" indent="0">
              <a:lnSpc>
                <a:spcPct val="100000"/>
              </a:lnSpc>
              <a:buNone/>
            </a:pPr>
            <a:r>
              <a:rPr lang="en-GB" b="1" dirty="0"/>
              <a:t>Dataset Preparation</a:t>
            </a:r>
          </a:p>
          <a:p>
            <a:pPr>
              <a:lnSpc>
                <a:spcPct val="100000"/>
              </a:lnSpc>
            </a:pPr>
            <a:r>
              <a:rPr lang="en-GB" dirty="0"/>
              <a:t>Different dataset with different annotation form</a:t>
            </a:r>
          </a:p>
        </p:txBody>
      </p:sp>
      <p:pic>
        <p:nvPicPr>
          <p:cNvPr id="3" name="图片 2">
            <a:extLst>
              <a:ext uri="{FF2B5EF4-FFF2-40B4-BE49-F238E27FC236}">
                <a16:creationId xmlns:a16="http://schemas.microsoft.com/office/drawing/2014/main" id="{42E4FB9C-6537-49AF-7ECB-8770024F694D}"/>
              </a:ext>
            </a:extLst>
          </p:cNvPr>
          <p:cNvPicPr>
            <a:picLocks noChangeAspect="1"/>
          </p:cNvPicPr>
          <p:nvPr/>
        </p:nvPicPr>
        <p:blipFill>
          <a:blip r:embed="rId3"/>
          <a:srcRect t="3258"/>
          <a:stretch/>
        </p:blipFill>
        <p:spPr>
          <a:xfrm>
            <a:off x="1556327" y="2673078"/>
            <a:ext cx="9079345" cy="3910766"/>
          </a:xfrm>
          <a:prstGeom prst="rect">
            <a:avLst/>
          </a:prstGeom>
        </p:spPr>
      </p:pic>
    </p:spTree>
    <p:extLst>
      <p:ext uri="{BB962C8B-B14F-4D97-AF65-F5344CB8AC3E}">
        <p14:creationId xmlns:p14="http://schemas.microsoft.com/office/powerpoint/2010/main" val="188790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Methodology</a:t>
            </a:r>
          </a:p>
        </p:txBody>
      </p:sp>
      <p:sp>
        <p:nvSpPr>
          <p:cNvPr id="5" name="Text Placeholder 4" descr="Text"/>
          <p:cNvSpPr>
            <a:spLocks noGrp="1"/>
          </p:cNvSpPr>
          <p:nvPr>
            <p:ph type="body" sz="quarter" idx="13"/>
          </p:nvPr>
        </p:nvSpPr>
        <p:spPr>
          <a:xfrm>
            <a:off x="360000" y="1727200"/>
            <a:ext cx="11472000" cy="1496291"/>
          </a:xfrm>
        </p:spPr>
        <p:txBody>
          <a:bodyPr/>
          <a:lstStyle/>
          <a:p>
            <a:pPr marL="0" indent="0">
              <a:lnSpc>
                <a:spcPct val="100000"/>
              </a:lnSpc>
              <a:buNone/>
            </a:pPr>
            <a:r>
              <a:rPr lang="en-GB" b="1" dirty="0"/>
              <a:t>Dataset Preparation</a:t>
            </a:r>
          </a:p>
          <a:p>
            <a:pPr>
              <a:lnSpc>
                <a:spcPct val="100000"/>
              </a:lnSpc>
            </a:pPr>
            <a:r>
              <a:rPr lang="en-GB" dirty="0"/>
              <a:t>re - annotation of OASIs dataset</a:t>
            </a:r>
          </a:p>
        </p:txBody>
      </p:sp>
      <p:pic>
        <p:nvPicPr>
          <p:cNvPr id="8" name="图片 7">
            <a:extLst>
              <a:ext uri="{FF2B5EF4-FFF2-40B4-BE49-F238E27FC236}">
                <a16:creationId xmlns:a16="http://schemas.microsoft.com/office/drawing/2014/main" id="{357EA543-E2F3-9B0F-D08E-2127054AA31B}"/>
              </a:ext>
            </a:extLst>
          </p:cNvPr>
          <p:cNvPicPr>
            <a:picLocks noChangeAspect="1"/>
          </p:cNvPicPr>
          <p:nvPr/>
        </p:nvPicPr>
        <p:blipFill>
          <a:blip r:embed="rId3"/>
          <a:stretch>
            <a:fillRect/>
          </a:stretch>
        </p:blipFill>
        <p:spPr>
          <a:xfrm>
            <a:off x="680628" y="2769765"/>
            <a:ext cx="2615322" cy="1779920"/>
          </a:xfrm>
          <a:prstGeom prst="rect">
            <a:avLst/>
          </a:prstGeom>
        </p:spPr>
      </p:pic>
      <p:pic>
        <p:nvPicPr>
          <p:cNvPr id="10" name="图片 9">
            <a:extLst>
              <a:ext uri="{FF2B5EF4-FFF2-40B4-BE49-F238E27FC236}">
                <a16:creationId xmlns:a16="http://schemas.microsoft.com/office/drawing/2014/main" id="{ADC00587-31C6-4CA9-5088-0B1CE8B0005C}"/>
              </a:ext>
            </a:extLst>
          </p:cNvPr>
          <p:cNvPicPr>
            <a:picLocks noChangeAspect="1"/>
          </p:cNvPicPr>
          <p:nvPr/>
        </p:nvPicPr>
        <p:blipFill>
          <a:blip r:embed="rId4"/>
          <a:stretch>
            <a:fillRect/>
          </a:stretch>
        </p:blipFill>
        <p:spPr>
          <a:xfrm>
            <a:off x="680628" y="4635498"/>
            <a:ext cx="2615322" cy="1961491"/>
          </a:xfrm>
          <a:prstGeom prst="rect">
            <a:avLst/>
          </a:prstGeom>
        </p:spPr>
      </p:pic>
      <p:pic>
        <p:nvPicPr>
          <p:cNvPr id="12" name="图片 11">
            <a:extLst>
              <a:ext uri="{FF2B5EF4-FFF2-40B4-BE49-F238E27FC236}">
                <a16:creationId xmlns:a16="http://schemas.microsoft.com/office/drawing/2014/main" id="{6E7042FC-8482-1C0C-68DA-90D8084B84A7}"/>
              </a:ext>
            </a:extLst>
          </p:cNvPr>
          <p:cNvPicPr>
            <a:picLocks noChangeAspect="1"/>
          </p:cNvPicPr>
          <p:nvPr/>
        </p:nvPicPr>
        <p:blipFill>
          <a:blip r:embed="rId5"/>
          <a:stretch>
            <a:fillRect/>
          </a:stretch>
        </p:blipFill>
        <p:spPr>
          <a:xfrm>
            <a:off x="3352610" y="2769764"/>
            <a:ext cx="2637488" cy="1802407"/>
          </a:xfrm>
          <a:prstGeom prst="rect">
            <a:avLst/>
          </a:prstGeom>
        </p:spPr>
      </p:pic>
      <p:pic>
        <p:nvPicPr>
          <p:cNvPr id="14" name="图片 13">
            <a:extLst>
              <a:ext uri="{FF2B5EF4-FFF2-40B4-BE49-F238E27FC236}">
                <a16:creationId xmlns:a16="http://schemas.microsoft.com/office/drawing/2014/main" id="{73DBE723-E9B1-214F-F191-8E23774759BD}"/>
              </a:ext>
            </a:extLst>
          </p:cNvPr>
          <p:cNvPicPr>
            <a:picLocks noChangeAspect="1"/>
          </p:cNvPicPr>
          <p:nvPr/>
        </p:nvPicPr>
        <p:blipFill>
          <a:blip r:embed="rId6"/>
          <a:stretch>
            <a:fillRect/>
          </a:stretch>
        </p:blipFill>
        <p:spPr>
          <a:xfrm>
            <a:off x="3352610" y="4635499"/>
            <a:ext cx="2637488" cy="1978116"/>
          </a:xfrm>
          <a:prstGeom prst="rect">
            <a:avLst/>
          </a:prstGeom>
        </p:spPr>
      </p:pic>
      <p:pic>
        <p:nvPicPr>
          <p:cNvPr id="16" name="图片 15">
            <a:extLst>
              <a:ext uri="{FF2B5EF4-FFF2-40B4-BE49-F238E27FC236}">
                <a16:creationId xmlns:a16="http://schemas.microsoft.com/office/drawing/2014/main" id="{D14E5BB1-DE7B-D874-D340-A167B1A19987}"/>
              </a:ext>
            </a:extLst>
          </p:cNvPr>
          <p:cNvPicPr>
            <a:picLocks noChangeAspect="1"/>
          </p:cNvPicPr>
          <p:nvPr/>
        </p:nvPicPr>
        <p:blipFill>
          <a:blip r:embed="rId7"/>
          <a:stretch>
            <a:fillRect/>
          </a:stretch>
        </p:blipFill>
        <p:spPr>
          <a:xfrm>
            <a:off x="6248083" y="2691244"/>
            <a:ext cx="5158827" cy="3918147"/>
          </a:xfrm>
          <a:prstGeom prst="rect">
            <a:avLst/>
          </a:prstGeom>
        </p:spPr>
      </p:pic>
    </p:spTree>
    <p:extLst>
      <p:ext uri="{BB962C8B-B14F-4D97-AF65-F5344CB8AC3E}">
        <p14:creationId xmlns:p14="http://schemas.microsoft.com/office/powerpoint/2010/main" val="1046959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Methodology</a:t>
            </a:r>
          </a:p>
        </p:txBody>
      </p:sp>
      <p:sp>
        <p:nvSpPr>
          <p:cNvPr id="5" name="Text Placeholder 4" descr="Text"/>
          <p:cNvSpPr>
            <a:spLocks noGrp="1"/>
          </p:cNvSpPr>
          <p:nvPr>
            <p:ph type="body" sz="quarter" idx="13"/>
          </p:nvPr>
        </p:nvSpPr>
        <p:spPr>
          <a:xfrm>
            <a:off x="360000" y="1727200"/>
            <a:ext cx="2641817" cy="1496291"/>
          </a:xfrm>
        </p:spPr>
        <p:txBody>
          <a:bodyPr/>
          <a:lstStyle/>
          <a:p>
            <a:pPr marL="0" indent="0">
              <a:lnSpc>
                <a:spcPct val="100000"/>
              </a:lnSpc>
              <a:buNone/>
            </a:pPr>
            <a:r>
              <a:rPr lang="en-GB" b="1" dirty="0"/>
              <a:t>Bayesian SegNet Algorithm</a:t>
            </a:r>
          </a:p>
        </p:txBody>
      </p:sp>
      <p:pic>
        <p:nvPicPr>
          <p:cNvPr id="7" name="图片 6">
            <a:extLst>
              <a:ext uri="{FF2B5EF4-FFF2-40B4-BE49-F238E27FC236}">
                <a16:creationId xmlns:a16="http://schemas.microsoft.com/office/drawing/2014/main" id="{42A2527D-6C6E-B620-492D-72041B822DBB}"/>
              </a:ext>
            </a:extLst>
          </p:cNvPr>
          <p:cNvPicPr>
            <a:picLocks noChangeAspect="1"/>
          </p:cNvPicPr>
          <p:nvPr/>
        </p:nvPicPr>
        <p:blipFill>
          <a:blip r:embed="rId3"/>
          <a:srcRect l="2746"/>
          <a:stretch/>
        </p:blipFill>
        <p:spPr>
          <a:xfrm>
            <a:off x="3001817" y="1596311"/>
            <a:ext cx="8830183" cy="5107255"/>
          </a:xfrm>
          <a:prstGeom prst="rect">
            <a:avLst/>
          </a:prstGeom>
        </p:spPr>
      </p:pic>
    </p:spTree>
    <p:extLst>
      <p:ext uri="{BB962C8B-B14F-4D97-AF65-F5344CB8AC3E}">
        <p14:creationId xmlns:p14="http://schemas.microsoft.com/office/powerpoint/2010/main" val="251757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Methodology</a:t>
            </a:r>
          </a:p>
        </p:txBody>
      </p:sp>
      <p:sp>
        <p:nvSpPr>
          <p:cNvPr id="5" name="Text Placeholder 4" descr="Text"/>
          <p:cNvSpPr>
            <a:spLocks noGrp="1"/>
          </p:cNvSpPr>
          <p:nvPr>
            <p:ph type="body" sz="quarter" idx="13"/>
          </p:nvPr>
        </p:nvSpPr>
        <p:spPr>
          <a:xfrm>
            <a:off x="360000" y="1727200"/>
            <a:ext cx="11472000" cy="526473"/>
          </a:xfrm>
        </p:spPr>
        <p:txBody>
          <a:bodyPr/>
          <a:lstStyle/>
          <a:p>
            <a:pPr marL="0" indent="0">
              <a:lnSpc>
                <a:spcPct val="100000"/>
              </a:lnSpc>
              <a:buNone/>
            </a:pPr>
            <a:r>
              <a:rPr lang="en-GB" b="1" dirty="0"/>
              <a:t>Bayesian SegNet Algorithm – SegNet Architecture</a:t>
            </a:r>
          </a:p>
        </p:txBody>
      </p:sp>
      <p:pic>
        <p:nvPicPr>
          <p:cNvPr id="6" name="图片 5">
            <a:extLst>
              <a:ext uri="{FF2B5EF4-FFF2-40B4-BE49-F238E27FC236}">
                <a16:creationId xmlns:a16="http://schemas.microsoft.com/office/drawing/2014/main" id="{0C4B1B2D-A42E-E072-BBE0-9B998ACBA715}"/>
              </a:ext>
            </a:extLst>
          </p:cNvPr>
          <p:cNvPicPr>
            <a:picLocks noChangeAspect="1"/>
          </p:cNvPicPr>
          <p:nvPr/>
        </p:nvPicPr>
        <p:blipFill>
          <a:blip r:embed="rId3"/>
          <a:srcRect t="4801" b="3842"/>
          <a:stretch/>
        </p:blipFill>
        <p:spPr>
          <a:xfrm>
            <a:off x="2490787" y="2512291"/>
            <a:ext cx="7210425" cy="3306618"/>
          </a:xfrm>
          <a:prstGeom prst="rect">
            <a:avLst/>
          </a:prstGeom>
        </p:spPr>
      </p:pic>
      <p:sp>
        <p:nvSpPr>
          <p:cNvPr id="8" name="Text Placeholder 4" descr="Text">
            <a:extLst>
              <a:ext uri="{FF2B5EF4-FFF2-40B4-BE49-F238E27FC236}">
                <a16:creationId xmlns:a16="http://schemas.microsoft.com/office/drawing/2014/main" id="{89237452-CE7C-9134-6AED-343949BE229A}"/>
              </a:ext>
            </a:extLst>
          </p:cNvPr>
          <p:cNvSpPr txBox="1">
            <a:spLocks/>
          </p:cNvSpPr>
          <p:nvPr/>
        </p:nvSpPr>
        <p:spPr bwMode="auto">
          <a:xfrm>
            <a:off x="9301018" y="5431530"/>
            <a:ext cx="400194" cy="38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dirty="0"/>
              <a:t>[9]</a:t>
            </a:r>
          </a:p>
        </p:txBody>
      </p:sp>
    </p:spTree>
    <p:extLst>
      <p:ext uri="{BB962C8B-B14F-4D97-AF65-F5344CB8AC3E}">
        <p14:creationId xmlns:p14="http://schemas.microsoft.com/office/powerpoint/2010/main" val="368423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Methodology</a:t>
            </a:r>
          </a:p>
        </p:txBody>
      </p:sp>
      <p:sp>
        <p:nvSpPr>
          <p:cNvPr id="5" name="Text Placeholder 4" descr="Text"/>
          <p:cNvSpPr>
            <a:spLocks noGrp="1"/>
          </p:cNvSpPr>
          <p:nvPr>
            <p:ph type="body" sz="quarter" idx="13"/>
          </p:nvPr>
        </p:nvSpPr>
        <p:spPr>
          <a:xfrm>
            <a:off x="360000" y="1727200"/>
            <a:ext cx="11472000" cy="1000125"/>
          </a:xfrm>
        </p:spPr>
        <p:txBody>
          <a:bodyPr/>
          <a:lstStyle/>
          <a:p>
            <a:pPr marL="0" indent="0">
              <a:lnSpc>
                <a:spcPct val="100000"/>
              </a:lnSpc>
              <a:buNone/>
            </a:pPr>
            <a:r>
              <a:rPr lang="en-GB" b="1" dirty="0"/>
              <a:t>Bayesian SegNet Algorithm – MC Dropout</a:t>
            </a:r>
          </a:p>
          <a:p>
            <a:pPr>
              <a:lnSpc>
                <a:spcPct val="100000"/>
              </a:lnSpc>
            </a:pPr>
            <a:r>
              <a:rPr lang="en-GB" dirty="0"/>
              <a:t>The Bayesian paradigm </a:t>
            </a:r>
          </a:p>
        </p:txBody>
      </p:sp>
      <p:pic>
        <p:nvPicPr>
          <p:cNvPr id="3" name="图片 2">
            <a:extLst>
              <a:ext uri="{FF2B5EF4-FFF2-40B4-BE49-F238E27FC236}">
                <a16:creationId xmlns:a16="http://schemas.microsoft.com/office/drawing/2014/main" id="{7D3ACFEC-69AB-6607-C58D-560B91652834}"/>
              </a:ext>
            </a:extLst>
          </p:cNvPr>
          <p:cNvPicPr>
            <a:picLocks noChangeAspect="1"/>
          </p:cNvPicPr>
          <p:nvPr/>
        </p:nvPicPr>
        <p:blipFill>
          <a:blip r:embed="rId3"/>
          <a:stretch>
            <a:fillRect/>
          </a:stretch>
        </p:blipFill>
        <p:spPr>
          <a:xfrm>
            <a:off x="4043362" y="2727325"/>
            <a:ext cx="4105275" cy="1000125"/>
          </a:xfrm>
          <a:prstGeom prst="rect">
            <a:avLst/>
          </a:prstGeom>
        </p:spPr>
      </p:pic>
      <p:sp>
        <p:nvSpPr>
          <p:cNvPr id="7" name="Text Placeholder 4" descr="Text">
            <a:extLst>
              <a:ext uri="{FF2B5EF4-FFF2-40B4-BE49-F238E27FC236}">
                <a16:creationId xmlns:a16="http://schemas.microsoft.com/office/drawing/2014/main" id="{28A8CC65-E7D4-82EC-9359-DBE2A950B541}"/>
              </a:ext>
            </a:extLst>
          </p:cNvPr>
          <p:cNvSpPr txBox="1">
            <a:spLocks/>
          </p:cNvSpPr>
          <p:nvPr/>
        </p:nvSpPr>
        <p:spPr bwMode="auto">
          <a:xfrm>
            <a:off x="359999" y="4130676"/>
            <a:ext cx="11472000" cy="216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dirty="0"/>
              <a:t>    : the training dataset, consists of a series of inputs X = {x1, ..., </a:t>
            </a:r>
            <a:r>
              <a:rPr lang="en-GB" dirty="0" err="1"/>
              <a:t>xN</a:t>
            </a:r>
            <a:r>
              <a:rPr lang="en-GB" dirty="0"/>
              <a:t> } and their  </a:t>
            </a:r>
          </a:p>
          <a:p>
            <a:pPr marL="0" indent="0">
              <a:lnSpc>
                <a:spcPct val="100000"/>
              </a:lnSpc>
              <a:buNone/>
            </a:pPr>
            <a:r>
              <a:rPr lang="en-GB" dirty="0"/>
              <a:t>      corresponding labels Y = {y1, ..., </a:t>
            </a:r>
            <a:r>
              <a:rPr lang="en-GB" dirty="0" err="1"/>
              <a:t>yN</a:t>
            </a:r>
            <a:r>
              <a:rPr lang="en-GB" dirty="0"/>
              <a:t> }.    </a:t>
            </a:r>
          </a:p>
          <a:p>
            <a:pPr marL="0" indent="0">
              <a:lnSpc>
                <a:spcPct val="100000"/>
              </a:lnSpc>
              <a:buNone/>
            </a:pPr>
            <a:r>
              <a:rPr lang="en-GB" dirty="0"/>
              <a:t>    : the weights in the network connection</a:t>
            </a:r>
          </a:p>
        </p:txBody>
      </p:sp>
      <p:pic>
        <p:nvPicPr>
          <p:cNvPr id="9" name="图片 8">
            <a:extLst>
              <a:ext uri="{FF2B5EF4-FFF2-40B4-BE49-F238E27FC236}">
                <a16:creationId xmlns:a16="http://schemas.microsoft.com/office/drawing/2014/main" id="{47127CE7-FB0B-E5A3-69D8-B8C5FFDB647F}"/>
              </a:ext>
            </a:extLst>
          </p:cNvPr>
          <p:cNvPicPr>
            <a:picLocks noChangeAspect="1"/>
          </p:cNvPicPr>
          <p:nvPr/>
        </p:nvPicPr>
        <p:blipFill>
          <a:blip r:embed="rId3"/>
          <a:srcRect l="26616" t="39246" r="66495" b="26822"/>
          <a:stretch/>
        </p:blipFill>
        <p:spPr>
          <a:xfrm>
            <a:off x="360000" y="4130676"/>
            <a:ext cx="282805" cy="339365"/>
          </a:xfrm>
          <a:prstGeom prst="rect">
            <a:avLst/>
          </a:prstGeom>
        </p:spPr>
      </p:pic>
      <p:pic>
        <p:nvPicPr>
          <p:cNvPr id="10" name="图片 9">
            <a:extLst>
              <a:ext uri="{FF2B5EF4-FFF2-40B4-BE49-F238E27FC236}">
                <a16:creationId xmlns:a16="http://schemas.microsoft.com/office/drawing/2014/main" id="{DAD37BF9-0C1D-613A-93A1-37D72FFACA96}"/>
              </a:ext>
            </a:extLst>
          </p:cNvPr>
          <p:cNvPicPr>
            <a:picLocks noChangeAspect="1"/>
          </p:cNvPicPr>
          <p:nvPr/>
        </p:nvPicPr>
        <p:blipFill>
          <a:blip r:embed="rId3"/>
          <a:srcRect l="12609" t="41018" r="78787" b="25049"/>
          <a:stretch/>
        </p:blipFill>
        <p:spPr>
          <a:xfrm>
            <a:off x="359999" y="5134323"/>
            <a:ext cx="353234" cy="339366"/>
          </a:xfrm>
          <a:prstGeom prst="rect">
            <a:avLst/>
          </a:prstGeom>
        </p:spPr>
      </p:pic>
    </p:spTree>
    <p:extLst>
      <p:ext uri="{BB962C8B-B14F-4D97-AF65-F5344CB8AC3E}">
        <p14:creationId xmlns:p14="http://schemas.microsoft.com/office/powerpoint/2010/main" val="2610895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Methodology</a:t>
            </a:r>
          </a:p>
        </p:txBody>
      </p:sp>
      <p:sp>
        <p:nvSpPr>
          <p:cNvPr id="5" name="Text Placeholder 4" descr="Text"/>
          <p:cNvSpPr>
            <a:spLocks noGrp="1"/>
          </p:cNvSpPr>
          <p:nvPr>
            <p:ph type="body" sz="quarter" idx="13"/>
          </p:nvPr>
        </p:nvSpPr>
        <p:spPr>
          <a:xfrm>
            <a:off x="360000" y="1727200"/>
            <a:ext cx="11472000" cy="3403602"/>
          </a:xfrm>
        </p:spPr>
        <p:txBody>
          <a:bodyPr/>
          <a:lstStyle/>
          <a:p>
            <a:pPr marL="0" indent="0">
              <a:lnSpc>
                <a:spcPct val="100000"/>
              </a:lnSpc>
              <a:buNone/>
            </a:pPr>
            <a:r>
              <a:rPr lang="en-GB" b="1" dirty="0"/>
              <a:t>Bayesian SegNet Algorithm – MC Dropout</a:t>
            </a:r>
          </a:p>
          <a:p>
            <a:pPr>
              <a:lnSpc>
                <a:spcPct val="100000"/>
              </a:lnSpc>
            </a:pPr>
            <a:r>
              <a:rPr lang="en-GB" dirty="0"/>
              <a:t>Variational Inference - learn the variational distribution            over the network’s weights</a:t>
            </a:r>
          </a:p>
          <a:p>
            <a:pPr>
              <a:lnSpc>
                <a:spcPct val="100000"/>
              </a:lnSpc>
            </a:pPr>
            <a:r>
              <a:rPr lang="en-GB" dirty="0"/>
              <a:t>Minimise the </a:t>
            </a:r>
            <a:r>
              <a:rPr lang="en-GB" dirty="0" err="1"/>
              <a:t>Kullback-Leibler</a:t>
            </a:r>
            <a:r>
              <a:rPr lang="en-GB" dirty="0"/>
              <a:t> (KL) divergence between this distribution and posterior distribution</a:t>
            </a:r>
          </a:p>
          <a:p>
            <a:pPr marL="0" indent="0">
              <a:lnSpc>
                <a:spcPct val="100000"/>
              </a:lnSpc>
              <a:buNone/>
            </a:pPr>
            <a:endParaRPr lang="en-GB" dirty="0"/>
          </a:p>
          <a:p>
            <a:pPr>
              <a:lnSpc>
                <a:spcPct val="100000"/>
              </a:lnSpc>
            </a:pPr>
            <a:r>
              <a:rPr lang="en-GB" dirty="0"/>
              <a:t>The weight in the variational distribution is achieved through Dropout</a:t>
            </a:r>
          </a:p>
        </p:txBody>
      </p:sp>
      <p:pic>
        <p:nvPicPr>
          <p:cNvPr id="11" name="图片 10">
            <a:extLst>
              <a:ext uri="{FF2B5EF4-FFF2-40B4-BE49-F238E27FC236}">
                <a16:creationId xmlns:a16="http://schemas.microsoft.com/office/drawing/2014/main" id="{A3B1A6AF-9AFF-5228-B89A-34CF36D467DC}"/>
              </a:ext>
            </a:extLst>
          </p:cNvPr>
          <p:cNvPicPr>
            <a:picLocks noChangeAspect="1"/>
          </p:cNvPicPr>
          <p:nvPr/>
        </p:nvPicPr>
        <p:blipFill>
          <a:blip r:embed="rId3"/>
          <a:srcRect l="20499" t="10001" r="52912" b="12855"/>
          <a:stretch/>
        </p:blipFill>
        <p:spPr>
          <a:xfrm>
            <a:off x="7972368" y="2183765"/>
            <a:ext cx="863600" cy="411480"/>
          </a:xfrm>
          <a:prstGeom prst="rect">
            <a:avLst/>
          </a:prstGeom>
        </p:spPr>
      </p:pic>
      <p:pic>
        <p:nvPicPr>
          <p:cNvPr id="12" name="图片 11">
            <a:extLst>
              <a:ext uri="{FF2B5EF4-FFF2-40B4-BE49-F238E27FC236}">
                <a16:creationId xmlns:a16="http://schemas.microsoft.com/office/drawing/2014/main" id="{292F2F04-4D9E-B9DE-5D9E-BED15422E8D7}"/>
              </a:ext>
            </a:extLst>
          </p:cNvPr>
          <p:cNvPicPr>
            <a:picLocks noChangeAspect="1"/>
          </p:cNvPicPr>
          <p:nvPr/>
        </p:nvPicPr>
        <p:blipFill>
          <a:blip r:embed="rId3"/>
          <a:srcRect l="870" t="10001" r="3175" b="12855"/>
          <a:stretch/>
        </p:blipFill>
        <p:spPr>
          <a:xfrm>
            <a:off x="4537710" y="3920027"/>
            <a:ext cx="3116580" cy="411480"/>
          </a:xfrm>
          <a:prstGeom prst="rect">
            <a:avLst/>
          </a:prstGeom>
        </p:spPr>
      </p:pic>
    </p:spTree>
    <p:extLst>
      <p:ext uri="{BB962C8B-B14F-4D97-AF65-F5344CB8AC3E}">
        <p14:creationId xmlns:p14="http://schemas.microsoft.com/office/powerpoint/2010/main" val="3153446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Methodology</a:t>
            </a:r>
          </a:p>
        </p:txBody>
      </p:sp>
      <p:sp>
        <p:nvSpPr>
          <p:cNvPr id="5" name="Text Placeholder 4" descr="Text"/>
          <p:cNvSpPr>
            <a:spLocks noGrp="1"/>
          </p:cNvSpPr>
          <p:nvPr>
            <p:ph type="body" sz="quarter" idx="13"/>
          </p:nvPr>
        </p:nvSpPr>
        <p:spPr>
          <a:xfrm>
            <a:off x="360000" y="1727199"/>
            <a:ext cx="11472000" cy="4544291"/>
          </a:xfrm>
        </p:spPr>
        <p:txBody>
          <a:bodyPr/>
          <a:lstStyle/>
          <a:p>
            <a:pPr marL="0" indent="0">
              <a:lnSpc>
                <a:spcPct val="100000"/>
              </a:lnSpc>
              <a:buNone/>
            </a:pPr>
            <a:r>
              <a:rPr lang="en-GB" b="1" dirty="0"/>
              <a:t>Bayesian SegNet Algorithm – Inference Result</a:t>
            </a:r>
          </a:p>
          <a:p>
            <a:pPr>
              <a:lnSpc>
                <a:spcPct val="100000"/>
              </a:lnSpc>
            </a:pPr>
            <a:r>
              <a:rPr lang="en-GB" dirty="0"/>
              <a:t>Multiple forward propagations for same input</a:t>
            </a:r>
          </a:p>
          <a:p>
            <a:pPr>
              <a:lnSpc>
                <a:spcPct val="100000"/>
              </a:lnSpc>
            </a:pPr>
            <a:r>
              <a:rPr lang="en-GB" dirty="0"/>
              <a:t>Semantic segmentation – mean</a:t>
            </a:r>
          </a:p>
          <a:p>
            <a:pPr>
              <a:lnSpc>
                <a:spcPct val="100000"/>
              </a:lnSpc>
            </a:pPr>
            <a:r>
              <a:rPr lang="en-GB" dirty="0"/>
              <a:t>Epistemic Uncertainty – standard deviation</a:t>
            </a:r>
          </a:p>
          <a:p>
            <a:pPr>
              <a:lnSpc>
                <a:spcPct val="100000"/>
              </a:lnSpc>
            </a:pPr>
            <a:r>
              <a:rPr lang="en-GB" dirty="0"/>
              <a:t>Aleatoric Uncertainty – distribution entropy</a:t>
            </a:r>
            <a:endParaRPr lang="en-GB" b="1" dirty="0"/>
          </a:p>
          <a:p>
            <a:pPr marL="0" indent="0">
              <a:lnSpc>
                <a:spcPct val="100000"/>
              </a:lnSpc>
              <a:buNone/>
            </a:pPr>
            <a:endParaRPr lang="en-GB" b="1" dirty="0"/>
          </a:p>
          <a:p>
            <a:pPr marL="0" indent="0">
              <a:lnSpc>
                <a:spcPct val="100000"/>
              </a:lnSpc>
              <a:buNone/>
            </a:pPr>
            <a:r>
              <a:rPr lang="en-GB" b="1" dirty="0"/>
              <a:t>Evaluation Metrics</a:t>
            </a:r>
          </a:p>
          <a:p>
            <a:pPr>
              <a:lnSpc>
                <a:spcPct val="100000"/>
              </a:lnSpc>
            </a:pPr>
            <a:r>
              <a:rPr lang="en-GB" dirty="0"/>
              <a:t>Typical evaluation metrics for marine semantic segmentation</a:t>
            </a:r>
          </a:p>
          <a:p>
            <a:pPr>
              <a:lnSpc>
                <a:spcPct val="100000"/>
              </a:lnSpc>
            </a:pPr>
            <a:r>
              <a:rPr lang="en-GB" dirty="0"/>
              <a:t>Precision (</a:t>
            </a:r>
            <a:r>
              <a:rPr lang="en-GB" dirty="0" err="1"/>
              <a:t>Pr</a:t>
            </a:r>
            <a:r>
              <a:rPr lang="en-GB" dirty="0"/>
              <a:t>), Recall (Re), and the harmonic mean F1 Score</a:t>
            </a:r>
          </a:p>
        </p:txBody>
      </p:sp>
    </p:spTree>
    <p:extLst>
      <p:ext uri="{BB962C8B-B14F-4D97-AF65-F5344CB8AC3E}">
        <p14:creationId xmlns:p14="http://schemas.microsoft.com/office/powerpoint/2010/main" val="1649814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8999900" cy="827201"/>
          </a:xfrm>
        </p:spPr>
        <p:txBody>
          <a:bodyPr/>
          <a:lstStyle/>
          <a:p>
            <a:r>
              <a:rPr lang="en-GB" dirty="0"/>
              <a:t>Content</a:t>
            </a:r>
          </a:p>
        </p:txBody>
      </p:sp>
      <p:sp>
        <p:nvSpPr>
          <p:cNvPr id="5" name="Text Placeholder 4" descr="Text"/>
          <p:cNvSpPr>
            <a:spLocks noGrp="1"/>
          </p:cNvSpPr>
          <p:nvPr>
            <p:ph type="body" sz="quarter" idx="13"/>
          </p:nvPr>
        </p:nvSpPr>
        <p:spPr>
          <a:xfrm>
            <a:off x="360000" y="1727199"/>
            <a:ext cx="10439064" cy="4284801"/>
          </a:xfrm>
        </p:spPr>
        <p:txBody>
          <a:bodyPr/>
          <a:lstStyle/>
          <a:p>
            <a:r>
              <a:rPr lang="en-GB" dirty="0"/>
              <a:t>Background</a:t>
            </a:r>
          </a:p>
          <a:p>
            <a:r>
              <a:rPr lang="en-GB" dirty="0"/>
              <a:t>Objectives</a:t>
            </a:r>
          </a:p>
          <a:p>
            <a:r>
              <a:rPr lang="en-GB" dirty="0"/>
              <a:t>Design</a:t>
            </a:r>
          </a:p>
          <a:p>
            <a:r>
              <a:rPr lang="en-GB" dirty="0"/>
              <a:t>Methodology</a:t>
            </a:r>
          </a:p>
          <a:p>
            <a:r>
              <a:rPr lang="en-GB" dirty="0"/>
              <a:t>Result and Discussion</a:t>
            </a:r>
          </a:p>
          <a:p>
            <a:r>
              <a:rPr lang="en-GB" dirty="0"/>
              <a:t>Conclusion</a:t>
            </a:r>
          </a:p>
          <a:p>
            <a:r>
              <a:rPr lang="en-GB" dirty="0"/>
              <a:t>References</a:t>
            </a:r>
          </a:p>
          <a:p>
            <a:r>
              <a:rPr lang="en-GB" dirty="0"/>
              <a:t>Q &amp; A</a:t>
            </a:r>
          </a:p>
          <a:p>
            <a:endParaRPr lang="en-GB" dirty="0"/>
          </a:p>
          <a:p>
            <a:endParaRPr lang="en-GB" dirty="0"/>
          </a:p>
          <a:p>
            <a:endParaRPr lang="en-GB" dirty="0"/>
          </a:p>
        </p:txBody>
      </p:sp>
    </p:spTree>
    <p:extLst>
      <p:ext uri="{BB962C8B-B14F-4D97-AF65-F5344CB8AC3E}">
        <p14:creationId xmlns:p14="http://schemas.microsoft.com/office/powerpoint/2010/main" val="1584577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199"/>
            <a:ext cx="11472000" cy="1016001"/>
          </a:xfrm>
        </p:spPr>
        <p:txBody>
          <a:bodyPr/>
          <a:lstStyle/>
          <a:p>
            <a:pPr marL="0" indent="0">
              <a:lnSpc>
                <a:spcPct val="100000"/>
              </a:lnSpc>
              <a:buNone/>
            </a:pPr>
            <a:r>
              <a:rPr lang="en-GB" b="1" dirty="0"/>
              <a:t>Non-Bayesian SegNet on MaSTr1325 dataset</a:t>
            </a:r>
          </a:p>
          <a:p>
            <a:pPr>
              <a:lnSpc>
                <a:spcPct val="100000"/>
              </a:lnSpc>
            </a:pPr>
            <a:r>
              <a:rPr lang="en-GB" dirty="0"/>
              <a:t>Training loss curve</a:t>
            </a:r>
          </a:p>
        </p:txBody>
      </p:sp>
      <p:pic>
        <p:nvPicPr>
          <p:cNvPr id="3" name="图片 2">
            <a:extLst>
              <a:ext uri="{FF2B5EF4-FFF2-40B4-BE49-F238E27FC236}">
                <a16:creationId xmlns:a16="http://schemas.microsoft.com/office/drawing/2014/main" id="{E1F83DE7-1718-8E91-DB36-51A94818D5E5}"/>
              </a:ext>
            </a:extLst>
          </p:cNvPr>
          <p:cNvPicPr>
            <a:picLocks noChangeAspect="1"/>
          </p:cNvPicPr>
          <p:nvPr/>
        </p:nvPicPr>
        <p:blipFill>
          <a:blip r:embed="rId3"/>
          <a:stretch>
            <a:fillRect/>
          </a:stretch>
        </p:blipFill>
        <p:spPr>
          <a:xfrm>
            <a:off x="3298010" y="2388146"/>
            <a:ext cx="5595980" cy="4151199"/>
          </a:xfrm>
          <a:prstGeom prst="rect">
            <a:avLst/>
          </a:prstGeom>
        </p:spPr>
      </p:pic>
    </p:spTree>
    <p:extLst>
      <p:ext uri="{BB962C8B-B14F-4D97-AF65-F5344CB8AC3E}">
        <p14:creationId xmlns:p14="http://schemas.microsoft.com/office/powerpoint/2010/main" val="2917972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199"/>
            <a:ext cx="11472000" cy="1016001"/>
          </a:xfrm>
        </p:spPr>
        <p:txBody>
          <a:bodyPr/>
          <a:lstStyle/>
          <a:p>
            <a:pPr marL="0" indent="0">
              <a:lnSpc>
                <a:spcPct val="100000"/>
              </a:lnSpc>
              <a:buNone/>
            </a:pPr>
            <a:r>
              <a:rPr lang="en-GB" b="1" dirty="0"/>
              <a:t>Non-Bayesian SegNet on MaSTr1325 dataset</a:t>
            </a:r>
          </a:p>
          <a:p>
            <a:pPr>
              <a:lnSpc>
                <a:spcPct val="100000"/>
              </a:lnSpc>
            </a:pPr>
            <a:r>
              <a:rPr lang="en-GB" dirty="0"/>
              <a:t>Evaluation curves</a:t>
            </a:r>
          </a:p>
        </p:txBody>
      </p:sp>
      <p:pic>
        <p:nvPicPr>
          <p:cNvPr id="6" name="图片 5">
            <a:extLst>
              <a:ext uri="{FF2B5EF4-FFF2-40B4-BE49-F238E27FC236}">
                <a16:creationId xmlns:a16="http://schemas.microsoft.com/office/drawing/2014/main" id="{DE9BB82F-0D4C-E96D-4B39-BAA846F205D7}"/>
              </a:ext>
            </a:extLst>
          </p:cNvPr>
          <p:cNvPicPr>
            <a:picLocks noChangeAspect="1"/>
          </p:cNvPicPr>
          <p:nvPr/>
        </p:nvPicPr>
        <p:blipFill>
          <a:blip r:embed="rId3"/>
          <a:stretch>
            <a:fillRect/>
          </a:stretch>
        </p:blipFill>
        <p:spPr>
          <a:xfrm>
            <a:off x="664359" y="2794001"/>
            <a:ext cx="10863281" cy="3412835"/>
          </a:xfrm>
          <a:prstGeom prst="rect">
            <a:avLst/>
          </a:prstGeom>
        </p:spPr>
      </p:pic>
    </p:spTree>
    <p:extLst>
      <p:ext uri="{BB962C8B-B14F-4D97-AF65-F5344CB8AC3E}">
        <p14:creationId xmlns:p14="http://schemas.microsoft.com/office/powerpoint/2010/main" val="241871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199"/>
            <a:ext cx="11472000" cy="1016001"/>
          </a:xfrm>
        </p:spPr>
        <p:txBody>
          <a:bodyPr/>
          <a:lstStyle/>
          <a:p>
            <a:pPr marL="0" indent="0">
              <a:lnSpc>
                <a:spcPct val="100000"/>
              </a:lnSpc>
              <a:buNone/>
            </a:pPr>
            <a:r>
              <a:rPr lang="en-GB" b="1" dirty="0"/>
              <a:t>Non-Bayesian SegNet on MaSTr1325 dataset</a:t>
            </a:r>
          </a:p>
          <a:p>
            <a:pPr>
              <a:lnSpc>
                <a:spcPct val="100000"/>
              </a:lnSpc>
            </a:pPr>
            <a:r>
              <a:rPr lang="en-GB" dirty="0"/>
              <a:t>Semantic segmentation result</a:t>
            </a:r>
          </a:p>
        </p:txBody>
      </p:sp>
      <p:pic>
        <p:nvPicPr>
          <p:cNvPr id="7" name="图片 6">
            <a:extLst>
              <a:ext uri="{FF2B5EF4-FFF2-40B4-BE49-F238E27FC236}">
                <a16:creationId xmlns:a16="http://schemas.microsoft.com/office/drawing/2014/main" id="{37B31158-D899-2AF4-90D1-65BD343C1F5F}"/>
              </a:ext>
            </a:extLst>
          </p:cNvPr>
          <p:cNvPicPr>
            <a:picLocks noChangeAspect="1"/>
          </p:cNvPicPr>
          <p:nvPr/>
        </p:nvPicPr>
        <p:blipFill>
          <a:blip r:embed="rId3"/>
          <a:srcRect t="1328" b="5455"/>
          <a:stretch/>
        </p:blipFill>
        <p:spPr>
          <a:xfrm>
            <a:off x="969812" y="2611120"/>
            <a:ext cx="10252375" cy="3982087"/>
          </a:xfrm>
          <a:prstGeom prst="rect">
            <a:avLst/>
          </a:prstGeom>
        </p:spPr>
      </p:pic>
    </p:spTree>
    <p:extLst>
      <p:ext uri="{BB962C8B-B14F-4D97-AF65-F5344CB8AC3E}">
        <p14:creationId xmlns:p14="http://schemas.microsoft.com/office/powerpoint/2010/main" val="838521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199"/>
            <a:ext cx="11472000" cy="1016001"/>
          </a:xfrm>
        </p:spPr>
        <p:txBody>
          <a:bodyPr/>
          <a:lstStyle/>
          <a:p>
            <a:pPr marL="0" indent="0">
              <a:lnSpc>
                <a:spcPct val="100000"/>
              </a:lnSpc>
              <a:buNone/>
            </a:pPr>
            <a:r>
              <a:rPr lang="en-GB" b="1" dirty="0"/>
              <a:t>Bayesian SegNet on MaSTr1325 dataset</a:t>
            </a:r>
          </a:p>
          <a:p>
            <a:pPr>
              <a:lnSpc>
                <a:spcPct val="100000"/>
              </a:lnSpc>
            </a:pPr>
            <a:r>
              <a:rPr lang="en-GB" dirty="0"/>
              <a:t>Training loss curve</a:t>
            </a:r>
          </a:p>
        </p:txBody>
      </p:sp>
      <p:pic>
        <p:nvPicPr>
          <p:cNvPr id="6" name="图片 5">
            <a:extLst>
              <a:ext uri="{FF2B5EF4-FFF2-40B4-BE49-F238E27FC236}">
                <a16:creationId xmlns:a16="http://schemas.microsoft.com/office/drawing/2014/main" id="{AA05A681-B4D7-F5ED-C48F-DC16B58A7E01}"/>
              </a:ext>
            </a:extLst>
          </p:cNvPr>
          <p:cNvPicPr>
            <a:picLocks noChangeAspect="1"/>
          </p:cNvPicPr>
          <p:nvPr/>
        </p:nvPicPr>
        <p:blipFill>
          <a:blip r:embed="rId3"/>
          <a:srcRect l="50589" t="10732" r="7492"/>
          <a:stretch/>
        </p:blipFill>
        <p:spPr>
          <a:xfrm>
            <a:off x="3256970" y="2456874"/>
            <a:ext cx="5540667" cy="3932988"/>
          </a:xfrm>
          <a:prstGeom prst="rect">
            <a:avLst/>
          </a:prstGeom>
        </p:spPr>
      </p:pic>
    </p:spTree>
    <p:extLst>
      <p:ext uri="{BB962C8B-B14F-4D97-AF65-F5344CB8AC3E}">
        <p14:creationId xmlns:p14="http://schemas.microsoft.com/office/powerpoint/2010/main" val="3480481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199"/>
            <a:ext cx="11472000" cy="1016001"/>
          </a:xfrm>
        </p:spPr>
        <p:txBody>
          <a:bodyPr/>
          <a:lstStyle/>
          <a:p>
            <a:pPr marL="0" indent="0">
              <a:lnSpc>
                <a:spcPct val="100000"/>
              </a:lnSpc>
              <a:buNone/>
            </a:pPr>
            <a:r>
              <a:rPr lang="en-GB" b="1" dirty="0"/>
              <a:t>Bayesian SegNet on MaSTr1325 dataset</a:t>
            </a:r>
          </a:p>
          <a:p>
            <a:pPr>
              <a:lnSpc>
                <a:spcPct val="100000"/>
              </a:lnSpc>
            </a:pPr>
            <a:r>
              <a:rPr lang="en-GB" dirty="0"/>
              <a:t>Evaluation curves</a:t>
            </a:r>
          </a:p>
        </p:txBody>
      </p:sp>
      <p:pic>
        <p:nvPicPr>
          <p:cNvPr id="3" name="图片 2">
            <a:extLst>
              <a:ext uri="{FF2B5EF4-FFF2-40B4-BE49-F238E27FC236}">
                <a16:creationId xmlns:a16="http://schemas.microsoft.com/office/drawing/2014/main" id="{B2B90F65-3724-5B55-59AD-4393720A2F4F}"/>
              </a:ext>
            </a:extLst>
          </p:cNvPr>
          <p:cNvPicPr>
            <a:picLocks noChangeAspect="1"/>
          </p:cNvPicPr>
          <p:nvPr/>
        </p:nvPicPr>
        <p:blipFill>
          <a:blip r:embed="rId3"/>
          <a:srcRect l="8711" t="11307" r="8787" b="2557"/>
          <a:stretch/>
        </p:blipFill>
        <p:spPr>
          <a:xfrm>
            <a:off x="1066799" y="2826327"/>
            <a:ext cx="10058401" cy="3500582"/>
          </a:xfrm>
          <a:prstGeom prst="rect">
            <a:avLst/>
          </a:prstGeom>
        </p:spPr>
      </p:pic>
    </p:spTree>
    <p:extLst>
      <p:ext uri="{BB962C8B-B14F-4D97-AF65-F5344CB8AC3E}">
        <p14:creationId xmlns:p14="http://schemas.microsoft.com/office/powerpoint/2010/main" val="338684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199"/>
            <a:ext cx="11472000" cy="1016001"/>
          </a:xfrm>
        </p:spPr>
        <p:txBody>
          <a:bodyPr/>
          <a:lstStyle/>
          <a:p>
            <a:pPr marL="0" indent="0">
              <a:lnSpc>
                <a:spcPct val="100000"/>
              </a:lnSpc>
              <a:buNone/>
            </a:pPr>
            <a:r>
              <a:rPr lang="en-GB" b="1" dirty="0"/>
              <a:t>Bayesian SegNet on MaSTr1325 dataset</a:t>
            </a:r>
          </a:p>
          <a:p>
            <a:pPr>
              <a:lnSpc>
                <a:spcPct val="100000"/>
              </a:lnSpc>
            </a:pPr>
            <a:r>
              <a:rPr lang="en-GB" dirty="0"/>
              <a:t>Semantic segmentation and uncertainty estimation</a:t>
            </a:r>
          </a:p>
        </p:txBody>
      </p:sp>
      <p:pic>
        <p:nvPicPr>
          <p:cNvPr id="6" name="图片 5">
            <a:extLst>
              <a:ext uri="{FF2B5EF4-FFF2-40B4-BE49-F238E27FC236}">
                <a16:creationId xmlns:a16="http://schemas.microsoft.com/office/drawing/2014/main" id="{44C7EE5F-0EA0-C19C-198C-12CB8611E6C9}"/>
              </a:ext>
            </a:extLst>
          </p:cNvPr>
          <p:cNvPicPr>
            <a:picLocks noChangeAspect="1"/>
          </p:cNvPicPr>
          <p:nvPr/>
        </p:nvPicPr>
        <p:blipFill>
          <a:blip r:embed="rId3"/>
          <a:stretch>
            <a:fillRect/>
          </a:stretch>
        </p:blipFill>
        <p:spPr>
          <a:xfrm>
            <a:off x="1995452" y="2665236"/>
            <a:ext cx="8201095" cy="4068073"/>
          </a:xfrm>
          <a:prstGeom prst="rect">
            <a:avLst/>
          </a:prstGeom>
        </p:spPr>
      </p:pic>
    </p:spTree>
    <p:extLst>
      <p:ext uri="{BB962C8B-B14F-4D97-AF65-F5344CB8AC3E}">
        <p14:creationId xmlns:p14="http://schemas.microsoft.com/office/powerpoint/2010/main" val="322950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197"/>
            <a:ext cx="11472000" cy="1016001"/>
          </a:xfrm>
        </p:spPr>
        <p:txBody>
          <a:bodyPr/>
          <a:lstStyle/>
          <a:p>
            <a:pPr marL="0" indent="0">
              <a:lnSpc>
                <a:spcPct val="100000"/>
              </a:lnSpc>
              <a:buNone/>
            </a:pPr>
            <a:r>
              <a:rPr lang="en-GB" b="1" dirty="0"/>
              <a:t>Bayesian SegNet on MaSTr1325 dataset</a:t>
            </a:r>
          </a:p>
          <a:p>
            <a:pPr>
              <a:lnSpc>
                <a:spcPct val="100000"/>
              </a:lnSpc>
            </a:pPr>
            <a:r>
              <a:rPr lang="en-GB" dirty="0"/>
              <a:t>Error annotation with high uncertainty</a:t>
            </a:r>
          </a:p>
        </p:txBody>
      </p:sp>
      <p:pic>
        <p:nvPicPr>
          <p:cNvPr id="3" name="图片 2">
            <a:extLst>
              <a:ext uri="{FF2B5EF4-FFF2-40B4-BE49-F238E27FC236}">
                <a16:creationId xmlns:a16="http://schemas.microsoft.com/office/drawing/2014/main" id="{87116B10-5376-9CF0-169D-42A41618CF5A}"/>
              </a:ext>
            </a:extLst>
          </p:cNvPr>
          <p:cNvPicPr>
            <a:picLocks noChangeAspect="1"/>
          </p:cNvPicPr>
          <p:nvPr/>
        </p:nvPicPr>
        <p:blipFill>
          <a:blip r:embed="rId3"/>
          <a:srcRect r="79809"/>
          <a:stretch/>
        </p:blipFill>
        <p:spPr>
          <a:xfrm>
            <a:off x="360000" y="2743199"/>
            <a:ext cx="4345874" cy="3654681"/>
          </a:xfrm>
          <a:prstGeom prst="rect">
            <a:avLst/>
          </a:prstGeom>
        </p:spPr>
      </p:pic>
      <p:pic>
        <p:nvPicPr>
          <p:cNvPr id="7" name="图片 6">
            <a:extLst>
              <a:ext uri="{FF2B5EF4-FFF2-40B4-BE49-F238E27FC236}">
                <a16:creationId xmlns:a16="http://schemas.microsoft.com/office/drawing/2014/main" id="{4EFFBFFA-5B24-974A-4C23-D8810E08A5B8}"/>
              </a:ext>
            </a:extLst>
          </p:cNvPr>
          <p:cNvPicPr>
            <a:picLocks noChangeAspect="1"/>
          </p:cNvPicPr>
          <p:nvPr/>
        </p:nvPicPr>
        <p:blipFill>
          <a:blip r:embed="rId3"/>
          <a:srcRect l="60150" r="20078"/>
          <a:stretch/>
        </p:blipFill>
        <p:spPr>
          <a:xfrm>
            <a:off x="8952848" y="1528216"/>
            <a:ext cx="2835186" cy="2434832"/>
          </a:xfrm>
          <a:prstGeom prst="rect">
            <a:avLst/>
          </a:prstGeom>
        </p:spPr>
      </p:pic>
      <p:pic>
        <p:nvPicPr>
          <p:cNvPr id="8" name="图片 7">
            <a:extLst>
              <a:ext uri="{FF2B5EF4-FFF2-40B4-BE49-F238E27FC236}">
                <a16:creationId xmlns:a16="http://schemas.microsoft.com/office/drawing/2014/main" id="{7676ED38-CF9E-761F-9A08-3D69640BF9BB}"/>
              </a:ext>
            </a:extLst>
          </p:cNvPr>
          <p:cNvPicPr>
            <a:picLocks noChangeAspect="1"/>
          </p:cNvPicPr>
          <p:nvPr/>
        </p:nvPicPr>
        <p:blipFill>
          <a:blip r:embed="rId3"/>
          <a:srcRect l="40192" r="40076"/>
          <a:stretch/>
        </p:blipFill>
        <p:spPr>
          <a:xfrm>
            <a:off x="4705874" y="2743201"/>
            <a:ext cx="4246974" cy="3654680"/>
          </a:xfrm>
          <a:prstGeom prst="rect">
            <a:avLst/>
          </a:prstGeom>
        </p:spPr>
      </p:pic>
      <p:pic>
        <p:nvPicPr>
          <p:cNvPr id="9" name="图片 8">
            <a:extLst>
              <a:ext uri="{FF2B5EF4-FFF2-40B4-BE49-F238E27FC236}">
                <a16:creationId xmlns:a16="http://schemas.microsoft.com/office/drawing/2014/main" id="{5220C2F4-BB03-E86D-724C-959FF2FA0D2A}"/>
              </a:ext>
            </a:extLst>
          </p:cNvPr>
          <p:cNvPicPr>
            <a:picLocks noChangeAspect="1"/>
          </p:cNvPicPr>
          <p:nvPr/>
        </p:nvPicPr>
        <p:blipFill>
          <a:blip r:embed="rId3"/>
          <a:srcRect l="79922"/>
          <a:stretch/>
        </p:blipFill>
        <p:spPr>
          <a:xfrm>
            <a:off x="8952848" y="3963048"/>
            <a:ext cx="2879152" cy="2434832"/>
          </a:xfrm>
          <a:prstGeom prst="rect">
            <a:avLst/>
          </a:prstGeom>
        </p:spPr>
      </p:pic>
    </p:spTree>
    <p:extLst>
      <p:ext uri="{BB962C8B-B14F-4D97-AF65-F5344CB8AC3E}">
        <p14:creationId xmlns:p14="http://schemas.microsoft.com/office/powerpoint/2010/main" val="3236743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E14D94F-913B-5C63-259D-C629A038BF7D}"/>
              </a:ext>
            </a:extLst>
          </p:cNvPr>
          <p:cNvPicPr>
            <a:picLocks noChangeAspect="1"/>
          </p:cNvPicPr>
          <p:nvPr/>
        </p:nvPicPr>
        <p:blipFill>
          <a:blip r:embed="rId3"/>
          <a:srcRect l="80181"/>
          <a:stretch/>
        </p:blipFill>
        <p:spPr>
          <a:xfrm>
            <a:off x="8962094" y="3963049"/>
            <a:ext cx="2869906" cy="2458809"/>
          </a:xfrm>
          <a:prstGeom prst="rect">
            <a:avLst/>
          </a:prstGeom>
        </p:spPr>
      </p:pic>
      <p:pic>
        <p:nvPicPr>
          <p:cNvPr id="10" name="图片 9">
            <a:extLst>
              <a:ext uri="{FF2B5EF4-FFF2-40B4-BE49-F238E27FC236}">
                <a16:creationId xmlns:a16="http://schemas.microsoft.com/office/drawing/2014/main" id="{150F7C12-FEB9-8648-E1F9-866DC40928D1}"/>
              </a:ext>
            </a:extLst>
          </p:cNvPr>
          <p:cNvPicPr>
            <a:picLocks noChangeAspect="1"/>
          </p:cNvPicPr>
          <p:nvPr/>
        </p:nvPicPr>
        <p:blipFill>
          <a:blip r:embed="rId3"/>
          <a:srcRect l="60088" r="19707"/>
          <a:stretch/>
        </p:blipFill>
        <p:spPr>
          <a:xfrm>
            <a:off x="8943622" y="1528216"/>
            <a:ext cx="2897472" cy="2434834"/>
          </a:xfrm>
          <a:prstGeom prst="rect">
            <a:avLst/>
          </a:prstGeom>
        </p:spPr>
      </p:pic>
      <p:pic>
        <p:nvPicPr>
          <p:cNvPr id="11" name="图片 10">
            <a:extLst>
              <a:ext uri="{FF2B5EF4-FFF2-40B4-BE49-F238E27FC236}">
                <a16:creationId xmlns:a16="http://schemas.microsoft.com/office/drawing/2014/main" id="{14351268-CA05-44BC-3595-0C640D4FAA2C}"/>
              </a:ext>
            </a:extLst>
          </p:cNvPr>
          <p:cNvPicPr>
            <a:picLocks noChangeAspect="1"/>
          </p:cNvPicPr>
          <p:nvPr/>
        </p:nvPicPr>
        <p:blipFill>
          <a:blip r:embed="rId3"/>
          <a:srcRect l="40140" r="40111"/>
          <a:stretch/>
        </p:blipFill>
        <p:spPr>
          <a:xfrm>
            <a:off x="4705874" y="2738580"/>
            <a:ext cx="4256220" cy="3659302"/>
          </a:xfrm>
          <a:prstGeom prst="rect">
            <a:avLst/>
          </a:prstGeom>
        </p:spPr>
      </p:pic>
      <p:pic>
        <p:nvPicPr>
          <p:cNvPr id="12" name="图片 11">
            <a:extLst>
              <a:ext uri="{FF2B5EF4-FFF2-40B4-BE49-F238E27FC236}">
                <a16:creationId xmlns:a16="http://schemas.microsoft.com/office/drawing/2014/main" id="{BFE44FD5-C6BB-0340-3C74-1F54D27C6C9C}"/>
              </a:ext>
            </a:extLst>
          </p:cNvPr>
          <p:cNvPicPr>
            <a:picLocks noChangeAspect="1"/>
          </p:cNvPicPr>
          <p:nvPr/>
        </p:nvPicPr>
        <p:blipFill>
          <a:blip r:embed="rId3"/>
          <a:srcRect r="80038"/>
          <a:stretch/>
        </p:blipFill>
        <p:spPr>
          <a:xfrm>
            <a:off x="360000" y="2738580"/>
            <a:ext cx="4301908" cy="3659302"/>
          </a:xfrm>
          <a:prstGeom prst="rect">
            <a:avLst/>
          </a:prstGeom>
        </p:spPr>
      </p:pic>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197"/>
            <a:ext cx="11472000" cy="1016001"/>
          </a:xfrm>
        </p:spPr>
        <p:txBody>
          <a:bodyPr/>
          <a:lstStyle/>
          <a:p>
            <a:pPr marL="0" indent="0">
              <a:lnSpc>
                <a:spcPct val="100000"/>
              </a:lnSpc>
              <a:buNone/>
            </a:pPr>
            <a:r>
              <a:rPr lang="en-GB" b="1" dirty="0"/>
              <a:t>Bayesian SegNet on MaSTr1325 dataset</a:t>
            </a:r>
          </a:p>
          <a:p>
            <a:pPr>
              <a:lnSpc>
                <a:spcPct val="100000"/>
              </a:lnSpc>
            </a:pPr>
            <a:r>
              <a:rPr lang="en-GB" dirty="0"/>
              <a:t>Error annotation with high uncertainty</a:t>
            </a:r>
          </a:p>
        </p:txBody>
      </p:sp>
    </p:spTree>
    <p:extLst>
      <p:ext uri="{BB962C8B-B14F-4D97-AF65-F5344CB8AC3E}">
        <p14:creationId xmlns:p14="http://schemas.microsoft.com/office/powerpoint/2010/main" val="401693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197"/>
            <a:ext cx="11472000" cy="1016001"/>
          </a:xfrm>
        </p:spPr>
        <p:txBody>
          <a:bodyPr/>
          <a:lstStyle/>
          <a:p>
            <a:pPr marL="0" indent="0">
              <a:lnSpc>
                <a:spcPct val="100000"/>
              </a:lnSpc>
              <a:buNone/>
            </a:pPr>
            <a:r>
              <a:rPr lang="en-GB" b="1" dirty="0"/>
              <a:t>Performance evaluations on MaSTr1325 dataset</a:t>
            </a:r>
          </a:p>
        </p:txBody>
      </p:sp>
      <p:graphicFrame>
        <p:nvGraphicFramePr>
          <p:cNvPr id="2" name="表格 1">
            <a:extLst>
              <a:ext uri="{FF2B5EF4-FFF2-40B4-BE49-F238E27FC236}">
                <a16:creationId xmlns:a16="http://schemas.microsoft.com/office/drawing/2014/main" id="{C5054F22-F869-52FF-CA66-59703B01FD76}"/>
              </a:ext>
            </a:extLst>
          </p:cNvPr>
          <p:cNvGraphicFramePr>
            <a:graphicFrameLocks noGrp="1"/>
          </p:cNvGraphicFramePr>
          <p:nvPr>
            <p:extLst>
              <p:ext uri="{D42A27DB-BD31-4B8C-83A1-F6EECF244321}">
                <p14:modId xmlns:p14="http://schemas.microsoft.com/office/powerpoint/2010/main" val="2335355371"/>
              </p:ext>
            </p:extLst>
          </p:nvPr>
        </p:nvGraphicFramePr>
        <p:xfrm>
          <a:off x="2809585" y="2501900"/>
          <a:ext cx="6572829" cy="1854200"/>
        </p:xfrm>
        <a:graphic>
          <a:graphicData uri="http://schemas.openxmlformats.org/drawingml/2006/table">
            <a:tbl>
              <a:tblPr firstRow="1" bandRow="1">
                <a:tableStyleId>{E8034E78-7F5D-4C2E-B375-FC64B27BC917}</a:tableStyleId>
              </a:tblPr>
              <a:tblGrid>
                <a:gridCol w="2686626">
                  <a:extLst>
                    <a:ext uri="{9D8B030D-6E8A-4147-A177-3AD203B41FA5}">
                      <a16:colId xmlns:a16="http://schemas.microsoft.com/office/drawing/2014/main" val="1402283711"/>
                    </a:ext>
                  </a:extLst>
                </a:gridCol>
                <a:gridCol w="1295401">
                  <a:extLst>
                    <a:ext uri="{9D8B030D-6E8A-4147-A177-3AD203B41FA5}">
                      <a16:colId xmlns:a16="http://schemas.microsoft.com/office/drawing/2014/main" val="1300620907"/>
                    </a:ext>
                  </a:extLst>
                </a:gridCol>
                <a:gridCol w="1295401">
                  <a:extLst>
                    <a:ext uri="{9D8B030D-6E8A-4147-A177-3AD203B41FA5}">
                      <a16:colId xmlns:a16="http://schemas.microsoft.com/office/drawing/2014/main" val="136297506"/>
                    </a:ext>
                  </a:extLst>
                </a:gridCol>
                <a:gridCol w="1295401">
                  <a:extLst>
                    <a:ext uri="{9D8B030D-6E8A-4147-A177-3AD203B41FA5}">
                      <a16:colId xmlns:a16="http://schemas.microsoft.com/office/drawing/2014/main" val="1358751295"/>
                    </a:ext>
                  </a:extLst>
                </a:gridCol>
              </a:tblGrid>
              <a:tr h="370840">
                <a:tc>
                  <a:txBody>
                    <a:bodyPr/>
                    <a:lstStyle/>
                    <a:p>
                      <a:pPr algn="ctr"/>
                      <a:r>
                        <a:rPr lang="en-GB" dirty="0"/>
                        <a:t>Architecture</a:t>
                      </a:r>
                    </a:p>
                  </a:txBody>
                  <a:tcPr>
                    <a:solidFill>
                      <a:srgbClr val="500778"/>
                    </a:solidFill>
                  </a:tcPr>
                </a:tc>
                <a:tc>
                  <a:txBody>
                    <a:bodyPr/>
                    <a:lstStyle/>
                    <a:p>
                      <a:pPr algn="ctr"/>
                      <a:r>
                        <a:rPr lang="en-GB" dirty="0" err="1"/>
                        <a:t>Pr</a:t>
                      </a:r>
                      <a:r>
                        <a:rPr lang="en-GB" dirty="0"/>
                        <a:t> (%)</a:t>
                      </a:r>
                    </a:p>
                  </a:txBody>
                  <a:tcPr>
                    <a:solidFill>
                      <a:srgbClr val="500778"/>
                    </a:solidFill>
                  </a:tcPr>
                </a:tc>
                <a:tc>
                  <a:txBody>
                    <a:bodyPr/>
                    <a:lstStyle/>
                    <a:p>
                      <a:pPr algn="ctr"/>
                      <a:r>
                        <a:rPr lang="en-GB" dirty="0"/>
                        <a:t>Re (%)</a:t>
                      </a:r>
                    </a:p>
                  </a:txBody>
                  <a:tcPr>
                    <a:solidFill>
                      <a:srgbClr val="500778"/>
                    </a:solidFill>
                  </a:tcPr>
                </a:tc>
                <a:tc>
                  <a:txBody>
                    <a:bodyPr/>
                    <a:lstStyle/>
                    <a:p>
                      <a:pPr algn="ctr"/>
                      <a:r>
                        <a:rPr lang="en-GB" dirty="0"/>
                        <a:t>F1 (%)</a:t>
                      </a:r>
                    </a:p>
                  </a:txBody>
                  <a:tcPr>
                    <a:solidFill>
                      <a:srgbClr val="500778"/>
                    </a:solidFill>
                  </a:tcPr>
                </a:tc>
                <a:extLst>
                  <a:ext uri="{0D108BD9-81ED-4DB2-BD59-A6C34878D82A}">
                    <a16:rowId xmlns:a16="http://schemas.microsoft.com/office/drawing/2014/main" val="1495926621"/>
                  </a:ext>
                </a:extLst>
              </a:tr>
              <a:tr h="370840">
                <a:tc>
                  <a:txBody>
                    <a:bodyPr/>
                    <a:lstStyle/>
                    <a:p>
                      <a:pPr algn="ctr"/>
                      <a:r>
                        <a:rPr lang="en-GB" dirty="0">
                          <a:solidFill>
                            <a:schemeClr val="tx1"/>
                          </a:solidFill>
                        </a:rPr>
                        <a:t>Bayesian SegNet</a:t>
                      </a:r>
                    </a:p>
                  </a:txBody>
                  <a:tcPr>
                    <a:solidFill>
                      <a:schemeClr val="dk1">
                        <a:tint val="40000"/>
                      </a:schemeClr>
                    </a:solidFill>
                  </a:tcPr>
                </a:tc>
                <a:tc>
                  <a:txBody>
                    <a:bodyPr/>
                    <a:lstStyle/>
                    <a:p>
                      <a:pPr marL="0" algn="ctr" defTabSz="914400" rtl="0" eaLnBrk="1" latinLnBrk="0" hangingPunct="1"/>
                      <a:r>
                        <a:rPr lang="en-GB" sz="1800" kern="1200" dirty="0">
                          <a:solidFill>
                            <a:schemeClr val="tx1"/>
                          </a:solidFill>
                          <a:latin typeface="+mn-lt"/>
                          <a:ea typeface="+mn-ea"/>
                          <a:cs typeface="+mn-cs"/>
                        </a:rPr>
                        <a:t>81.2</a:t>
                      </a:r>
                    </a:p>
                  </a:txBody>
                  <a:tcPr>
                    <a:solidFill>
                      <a:schemeClr val="dk1">
                        <a:tint val="40000"/>
                      </a:schemeClr>
                    </a:solidFill>
                  </a:tcPr>
                </a:tc>
                <a:tc>
                  <a:txBody>
                    <a:bodyPr/>
                    <a:lstStyle/>
                    <a:p>
                      <a:pPr marL="0" algn="ctr" defTabSz="914400" rtl="0" eaLnBrk="1" latinLnBrk="0" hangingPunct="1"/>
                      <a:r>
                        <a:rPr lang="en-GB" sz="1800" kern="1200" dirty="0">
                          <a:solidFill>
                            <a:schemeClr val="tx1"/>
                          </a:solidFill>
                          <a:latin typeface="+mn-lt"/>
                          <a:ea typeface="+mn-ea"/>
                          <a:cs typeface="+mn-cs"/>
                        </a:rPr>
                        <a:t>97.8</a:t>
                      </a:r>
                    </a:p>
                  </a:txBody>
                  <a:tcPr>
                    <a:solidFill>
                      <a:schemeClr val="dk1">
                        <a:tint val="40000"/>
                      </a:schemeClr>
                    </a:solidFill>
                  </a:tcPr>
                </a:tc>
                <a:tc>
                  <a:txBody>
                    <a:bodyPr/>
                    <a:lstStyle/>
                    <a:p>
                      <a:pPr marL="0" algn="ctr" defTabSz="914400" rtl="0" eaLnBrk="1" latinLnBrk="0" hangingPunct="1"/>
                      <a:r>
                        <a:rPr lang="en-GB" sz="1800" kern="1200" dirty="0">
                          <a:solidFill>
                            <a:schemeClr val="tx1"/>
                          </a:solidFill>
                          <a:latin typeface="+mn-lt"/>
                          <a:ea typeface="+mn-ea"/>
                          <a:cs typeface="+mn-cs"/>
                        </a:rPr>
                        <a:t>87.8</a:t>
                      </a:r>
                    </a:p>
                  </a:txBody>
                  <a:tcPr>
                    <a:solidFill>
                      <a:schemeClr val="dk1">
                        <a:tint val="40000"/>
                      </a:schemeClr>
                    </a:solidFill>
                  </a:tcPr>
                </a:tc>
                <a:extLst>
                  <a:ext uri="{0D108BD9-81ED-4DB2-BD59-A6C34878D82A}">
                    <a16:rowId xmlns:a16="http://schemas.microsoft.com/office/drawing/2014/main" val="3623082822"/>
                  </a:ext>
                </a:extLst>
              </a:tr>
              <a:tr h="370840">
                <a:tc>
                  <a:txBody>
                    <a:bodyPr/>
                    <a:lstStyle/>
                    <a:p>
                      <a:pPr algn="ctr"/>
                      <a:r>
                        <a:rPr lang="en-GB" dirty="0">
                          <a:solidFill>
                            <a:schemeClr val="tx1"/>
                          </a:solidFill>
                        </a:rPr>
                        <a:t>Non-Bayesian SegNet</a:t>
                      </a:r>
                    </a:p>
                  </a:txBody>
                  <a:tcPr/>
                </a:tc>
                <a:tc>
                  <a:txBody>
                    <a:bodyPr/>
                    <a:lstStyle/>
                    <a:p>
                      <a:pPr algn="ctr"/>
                      <a:r>
                        <a:rPr lang="en-GB" dirty="0">
                          <a:solidFill>
                            <a:schemeClr val="tx1"/>
                          </a:solidFill>
                        </a:rPr>
                        <a:t>79.9</a:t>
                      </a:r>
                    </a:p>
                  </a:txBody>
                  <a:tcPr/>
                </a:tc>
                <a:tc>
                  <a:txBody>
                    <a:bodyPr/>
                    <a:lstStyle/>
                    <a:p>
                      <a:pPr algn="ctr"/>
                      <a:r>
                        <a:rPr lang="en-GB" dirty="0">
                          <a:solidFill>
                            <a:schemeClr val="tx1"/>
                          </a:solidFill>
                        </a:rPr>
                        <a:t>87.5</a:t>
                      </a:r>
                    </a:p>
                  </a:txBody>
                  <a:tcPr/>
                </a:tc>
                <a:tc>
                  <a:txBody>
                    <a:bodyPr/>
                    <a:lstStyle/>
                    <a:p>
                      <a:pPr algn="ctr"/>
                      <a:r>
                        <a:rPr lang="en-GB" dirty="0">
                          <a:solidFill>
                            <a:schemeClr val="tx1"/>
                          </a:solidFill>
                        </a:rPr>
                        <a:t>81.3</a:t>
                      </a:r>
                    </a:p>
                  </a:txBody>
                  <a:tcPr/>
                </a:tc>
                <a:extLst>
                  <a:ext uri="{0D108BD9-81ED-4DB2-BD59-A6C34878D82A}">
                    <a16:rowId xmlns:a16="http://schemas.microsoft.com/office/drawing/2014/main" val="1678252613"/>
                  </a:ext>
                </a:extLst>
              </a:tr>
              <a:tr h="370840">
                <a:tc>
                  <a:txBody>
                    <a:bodyPr/>
                    <a:lstStyle/>
                    <a:p>
                      <a:pPr algn="ctr"/>
                      <a:r>
                        <a:rPr lang="en-GB" dirty="0">
                          <a:solidFill>
                            <a:schemeClr val="tx1"/>
                          </a:solidFill>
                        </a:rPr>
                        <a:t>PSPNet</a:t>
                      </a:r>
                    </a:p>
                  </a:txBody>
                  <a:tcPr/>
                </a:tc>
                <a:tc>
                  <a:txBody>
                    <a:bodyPr/>
                    <a:lstStyle/>
                    <a:p>
                      <a:pPr algn="ctr"/>
                      <a:r>
                        <a:rPr lang="en-GB" dirty="0">
                          <a:solidFill>
                            <a:schemeClr val="tx1"/>
                          </a:solidFill>
                        </a:rPr>
                        <a:t>82.1</a:t>
                      </a:r>
                    </a:p>
                  </a:txBody>
                  <a:tcPr/>
                </a:tc>
                <a:tc>
                  <a:txBody>
                    <a:bodyPr/>
                    <a:lstStyle/>
                    <a:p>
                      <a:pPr algn="ctr"/>
                      <a:r>
                        <a:rPr lang="en-GB" dirty="0">
                          <a:solidFill>
                            <a:schemeClr val="tx1"/>
                          </a:solidFill>
                        </a:rPr>
                        <a:t>50.8</a:t>
                      </a:r>
                    </a:p>
                  </a:txBody>
                  <a:tcPr/>
                </a:tc>
                <a:tc>
                  <a:txBody>
                    <a:bodyPr/>
                    <a:lstStyle/>
                    <a:p>
                      <a:pPr algn="ctr"/>
                      <a:r>
                        <a:rPr lang="en-GB" dirty="0">
                          <a:solidFill>
                            <a:schemeClr val="tx1"/>
                          </a:solidFill>
                        </a:rPr>
                        <a:t>62.8</a:t>
                      </a:r>
                    </a:p>
                  </a:txBody>
                  <a:tcPr/>
                </a:tc>
                <a:extLst>
                  <a:ext uri="{0D108BD9-81ED-4DB2-BD59-A6C34878D82A}">
                    <a16:rowId xmlns:a16="http://schemas.microsoft.com/office/drawing/2014/main" val="3229127620"/>
                  </a:ext>
                </a:extLst>
              </a:tr>
              <a:tr h="370840">
                <a:tc>
                  <a:txBody>
                    <a:bodyPr/>
                    <a:lstStyle/>
                    <a:p>
                      <a:pPr algn="ctr"/>
                      <a:r>
                        <a:rPr lang="en-GB" dirty="0">
                          <a:solidFill>
                            <a:schemeClr val="tx1"/>
                          </a:solidFill>
                        </a:rPr>
                        <a:t>U-Net</a:t>
                      </a:r>
                    </a:p>
                  </a:txBody>
                  <a:tcPr/>
                </a:tc>
                <a:tc>
                  <a:txBody>
                    <a:bodyPr/>
                    <a:lstStyle/>
                    <a:p>
                      <a:pPr algn="ctr"/>
                      <a:r>
                        <a:rPr lang="en-GB" dirty="0">
                          <a:solidFill>
                            <a:schemeClr val="tx1"/>
                          </a:solidFill>
                        </a:rPr>
                        <a:t>10.2</a:t>
                      </a:r>
                    </a:p>
                  </a:txBody>
                  <a:tcPr/>
                </a:tc>
                <a:tc>
                  <a:txBody>
                    <a:bodyPr/>
                    <a:lstStyle/>
                    <a:p>
                      <a:pPr algn="ctr"/>
                      <a:r>
                        <a:rPr lang="en-GB" dirty="0">
                          <a:solidFill>
                            <a:schemeClr val="tx1"/>
                          </a:solidFill>
                        </a:rPr>
                        <a:t>88.6</a:t>
                      </a:r>
                    </a:p>
                  </a:txBody>
                  <a:tcPr/>
                </a:tc>
                <a:tc>
                  <a:txBody>
                    <a:bodyPr/>
                    <a:lstStyle/>
                    <a:p>
                      <a:pPr algn="ctr"/>
                      <a:r>
                        <a:rPr lang="en-GB" dirty="0">
                          <a:solidFill>
                            <a:schemeClr val="tx1"/>
                          </a:solidFill>
                        </a:rPr>
                        <a:t>18.3</a:t>
                      </a:r>
                    </a:p>
                  </a:txBody>
                  <a:tcPr/>
                </a:tc>
                <a:extLst>
                  <a:ext uri="{0D108BD9-81ED-4DB2-BD59-A6C34878D82A}">
                    <a16:rowId xmlns:a16="http://schemas.microsoft.com/office/drawing/2014/main" val="86496762"/>
                  </a:ext>
                </a:extLst>
              </a:tr>
            </a:tbl>
          </a:graphicData>
        </a:graphic>
      </p:graphicFrame>
      <p:sp>
        <p:nvSpPr>
          <p:cNvPr id="7" name="文本框 6">
            <a:extLst>
              <a:ext uri="{FF2B5EF4-FFF2-40B4-BE49-F238E27FC236}">
                <a16:creationId xmlns:a16="http://schemas.microsoft.com/office/drawing/2014/main" id="{943536A6-9F86-C139-5102-67839DB15BCA}"/>
              </a:ext>
            </a:extLst>
          </p:cNvPr>
          <p:cNvSpPr txBox="1"/>
          <p:nvPr/>
        </p:nvSpPr>
        <p:spPr>
          <a:xfrm>
            <a:off x="360000" y="4632282"/>
            <a:ext cx="11472000" cy="369332"/>
          </a:xfrm>
          <a:prstGeom prst="rect">
            <a:avLst/>
          </a:prstGeom>
          <a:noFill/>
        </p:spPr>
        <p:txBody>
          <a:bodyPr wrap="square">
            <a:spAutoFit/>
          </a:bodyPr>
          <a:lstStyle/>
          <a:p>
            <a:pPr algn="ctr"/>
            <a:r>
              <a:rPr lang="en-GB" dirty="0"/>
              <a:t>The performance evaluations of PSPNet and U-Net on MaSTr1325 dataset was done by B. </a:t>
            </a:r>
            <a:r>
              <a:rPr lang="en-GB" dirty="0" err="1"/>
              <a:t>Bovcon</a:t>
            </a:r>
            <a:r>
              <a:rPr lang="en-GB" dirty="0"/>
              <a:t> [11] .</a:t>
            </a:r>
          </a:p>
        </p:txBody>
      </p:sp>
    </p:spTree>
    <p:extLst>
      <p:ext uri="{BB962C8B-B14F-4D97-AF65-F5344CB8AC3E}">
        <p14:creationId xmlns:p14="http://schemas.microsoft.com/office/powerpoint/2010/main" val="1172216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200"/>
            <a:ext cx="11472000" cy="905164"/>
          </a:xfrm>
        </p:spPr>
        <p:txBody>
          <a:bodyPr/>
          <a:lstStyle/>
          <a:p>
            <a:pPr marL="0" indent="0">
              <a:lnSpc>
                <a:spcPct val="100000"/>
              </a:lnSpc>
              <a:buNone/>
            </a:pPr>
            <a:r>
              <a:rPr lang="en-GB" b="1" dirty="0"/>
              <a:t>Generalization capability evaluation on OASIs dataset</a:t>
            </a:r>
          </a:p>
          <a:p>
            <a:pPr>
              <a:lnSpc>
                <a:spcPct val="100000"/>
              </a:lnSpc>
            </a:pPr>
            <a:r>
              <a:rPr lang="en-GB" dirty="0"/>
              <a:t>Different types of OASIs dataset </a:t>
            </a:r>
          </a:p>
        </p:txBody>
      </p:sp>
      <p:pic>
        <p:nvPicPr>
          <p:cNvPr id="3" name="图片 2">
            <a:extLst>
              <a:ext uri="{FF2B5EF4-FFF2-40B4-BE49-F238E27FC236}">
                <a16:creationId xmlns:a16="http://schemas.microsoft.com/office/drawing/2014/main" id="{7CE96EA1-879F-EF5D-FEFF-68188EAEB841}"/>
              </a:ext>
            </a:extLst>
          </p:cNvPr>
          <p:cNvPicPr>
            <a:picLocks noChangeAspect="1"/>
          </p:cNvPicPr>
          <p:nvPr/>
        </p:nvPicPr>
        <p:blipFill>
          <a:blip r:embed="rId3"/>
          <a:stretch>
            <a:fillRect/>
          </a:stretch>
        </p:blipFill>
        <p:spPr>
          <a:xfrm>
            <a:off x="471053" y="2844800"/>
            <a:ext cx="3756129" cy="2817097"/>
          </a:xfrm>
          <a:prstGeom prst="rect">
            <a:avLst/>
          </a:prstGeom>
        </p:spPr>
      </p:pic>
      <p:pic>
        <p:nvPicPr>
          <p:cNvPr id="8" name="图片 7">
            <a:extLst>
              <a:ext uri="{FF2B5EF4-FFF2-40B4-BE49-F238E27FC236}">
                <a16:creationId xmlns:a16="http://schemas.microsoft.com/office/drawing/2014/main" id="{D7CB77A1-DF1B-8EEB-B319-F08B80B0479F}"/>
              </a:ext>
            </a:extLst>
          </p:cNvPr>
          <p:cNvPicPr>
            <a:picLocks noChangeAspect="1"/>
          </p:cNvPicPr>
          <p:nvPr/>
        </p:nvPicPr>
        <p:blipFill>
          <a:blip r:embed="rId4"/>
          <a:stretch>
            <a:fillRect/>
          </a:stretch>
        </p:blipFill>
        <p:spPr>
          <a:xfrm>
            <a:off x="4282666" y="2844801"/>
            <a:ext cx="3758601" cy="2817097"/>
          </a:xfrm>
          <a:prstGeom prst="rect">
            <a:avLst/>
          </a:prstGeom>
        </p:spPr>
      </p:pic>
      <p:pic>
        <p:nvPicPr>
          <p:cNvPr id="10" name="图片 9">
            <a:extLst>
              <a:ext uri="{FF2B5EF4-FFF2-40B4-BE49-F238E27FC236}">
                <a16:creationId xmlns:a16="http://schemas.microsoft.com/office/drawing/2014/main" id="{7BCF4291-8293-5D91-947D-49F74D1CEEAA}"/>
              </a:ext>
            </a:extLst>
          </p:cNvPr>
          <p:cNvPicPr>
            <a:picLocks noChangeAspect="1"/>
          </p:cNvPicPr>
          <p:nvPr/>
        </p:nvPicPr>
        <p:blipFill>
          <a:blip r:embed="rId5"/>
          <a:stretch>
            <a:fillRect/>
          </a:stretch>
        </p:blipFill>
        <p:spPr>
          <a:xfrm>
            <a:off x="8096750" y="2844800"/>
            <a:ext cx="3750031" cy="2817097"/>
          </a:xfrm>
          <a:prstGeom prst="rect">
            <a:avLst/>
          </a:prstGeom>
        </p:spPr>
      </p:pic>
      <p:sp>
        <p:nvSpPr>
          <p:cNvPr id="11" name="Text Placeholder 4" descr="Text">
            <a:extLst>
              <a:ext uri="{FF2B5EF4-FFF2-40B4-BE49-F238E27FC236}">
                <a16:creationId xmlns:a16="http://schemas.microsoft.com/office/drawing/2014/main" id="{10F29472-3F8A-1B6A-8480-3EEC92887BF0}"/>
              </a:ext>
            </a:extLst>
          </p:cNvPr>
          <p:cNvSpPr txBox="1">
            <a:spLocks/>
          </p:cNvSpPr>
          <p:nvPr/>
        </p:nvSpPr>
        <p:spPr bwMode="auto">
          <a:xfrm>
            <a:off x="471052" y="5661897"/>
            <a:ext cx="3758601" cy="51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2000" dirty="0"/>
              <a:t>day-time environment</a:t>
            </a:r>
          </a:p>
        </p:txBody>
      </p:sp>
      <p:sp>
        <p:nvSpPr>
          <p:cNvPr id="12" name="Text Placeholder 4" descr="Text">
            <a:extLst>
              <a:ext uri="{FF2B5EF4-FFF2-40B4-BE49-F238E27FC236}">
                <a16:creationId xmlns:a16="http://schemas.microsoft.com/office/drawing/2014/main" id="{620B77AF-49C7-635A-DF49-E735B3F114B3}"/>
              </a:ext>
            </a:extLst>
          </p:cNvPr>
          <p:cNvSpPr txBox="1">
            <a:spLocks/>
          </p:cNvSpPr>
          <p:nvPr/>
        </p:nvSpPr>
        <p:spPr bwMode="auto">
          <a:xfrm>
            <a:off x="4282666" y="5661898"/>
            <a:ext cx="3758601" cy="51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2000" dirty="0"/>
              <a:t>adverse weather environment</a:t>
            </a:r>
          </a:p>
        </p:txBody>
      </p:sp>
      <p:sp>
        <p:nvSpPr>
          <p:cNvPr id="13" name="Text Placeholder 4" descr="Text">
            <a:extLst>
              <a:ext uri="{FF2B5EF4-FFF2-40B4-BE49-F238E27FC236}">
                <a16:creationId xmlns:a16="http://schemas.microsoft.com/office/drawing/2014/main" id="{3A887273-8288-F1A2-980B-B66D72EB541F}"/>
              </a:ext>
            </a:extLst>
          </p:cNvPr>
          <p:cNvSpPr txBox="1">
            <a:spLocks/>
          </p:cNvSpPr>
          <p:nvPr/>
        </p:nvSpPr>
        <p:spPr bwMode="auto">
          <a:xfrm>
            <a:off x="8097289" y="5661897"/>
            <a:ext cx="3758601" cy="51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2000" dirty="0"/>
              <a:t>night time environment</a:t>
            </a:r>
          </a:p>
        </p:txBody>
      </p:sp>
    </p:spTree>
    <p:extLst>
      <p:ext uri="{BB962C8B-B14F-4D97-AF65-F5344CB8AC3E}">
        <p14:creationId xmlns:p14="http://schemas.microsoft.com/office/powerpoint/2010/main" val="2296388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对话气泡: 矩形 12">
            <a:extLst>
              <a:ext uri="{FF2B5EF4-FFF2-40B4-BE49-F238E27FC236}">
                <a16:creationId xmlns:a16="http://schemas.microsoft.com/office/drawing/2014/main" id="{724D848A-B988-99D1-6E83-3E74C6B9259A}"/>
              </a:ext>
            </a:extLst>
          </p:cNvPr>
          <p:cNvSpPr/>
          <p:nvPr/>
        </p:nvSpPr>
        <p:spPr>
          <a:xfrm>
            <a:off x="8424673" y="4511818"/>
            <a:ext cx="2685288" cy="1580867"/>
          </a:xfrm>
          <a:prstGeom prst="wedgeRectCallout">
            <a:avLst>
              <a:gd name="adj1" fmla="val -86779"/>
              <a:gd name="adj2" fmla="val -26275"/>
            </a:avLst>
          </a:prstGeom>
          <a:solidFill>
            <a:srgbClr val="500778">
              <a:alpha val="10000"/>
            </a:srgbClr>
          </a:solidFill>
          <a:ln w="25400">
            <a:solidFill>
              <a:srgbClr val="50077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对话气泡: 矩形 10">
            <a:extLst>
              <a:ext uri="{FF2B5EF4-FFF2-40B4-BE49-F238E27FC236}">
                <a16:creationId xmlns:a16="http://schemas.microsoft.com/office/drawing/2014/main" id="{D70A42CD-4F75-0F4E-1082-AA6DE70E16AA}"/>
              </a:ext>
            </a:extLst>
          </p:cNvPr>
          <p:cNvSpPr/>
          <p:nvPr/>
        </p:nvSpPr>
        <p:spPr>
          <a:xfrm>
            <a:off x="8673190" y="1540310"/>
            <a:ext cx="2112224" cy="2389386"/>
          </a:xfrm>
          <a:prstGeom prst="wedgeRectCallout">
            <a:avLst>
              <a:gd name="adj1" fmla="val -109344"/>
              <a:gd name="adj2" fmla="val 24083"/>
            </a:avLst>
          </a:prstGeom>
          <a:solidFill>
            <a:srgbClr val="500778">
              <a:alpha val="10000"/>
            </a:srgbClr>
          </a:solidFill>
          <a:ln w="25400">
            <a:solidFill>
              <a:srgbClr val="50077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对话气泡: 矩形 7">
            <a:extLst>
              <a:ext uri="{FF2B5EF4-FFF2-40B4-BE49-F238E27FC236}">
                <a16:creationId xmlns:a16="http://schemas.microsoft.com/office/drawing/2014/main" id="{BA7CEB6F-3247-92FD-E1D2-93C50F1E67A5}"/>
              </a:ext>
            </a:extLst>
          </p:cNvPr>
          <p:cNvSpPr/>
          <p:nvPr/>
        </p:nvSpPr>
        <p:spPr>
          <a:xfrm>
            <a:off x="815340" y="4186149"/>
            <a:ext cx="3294841" cy="1271676"/>
          </a:xfrm>
          <a:prstGeom prst="wedgeRectCallout">
            <a:avLst>
              <a:gd name="adj1" fmla="val 69187"/>
              <a:gd name="adj2" fmla="val -36065"/>
            </a:avLst>
          </a:prstGeom>
          <a:solidFill>
            <a:srgbClr val="500778">
              <a:alpha val="10000"/>
            </a:srgbClr>
          </a:solidFill>
          <a:ln w="25400">
            <a:solidFill>
              <a:srgbClr val="50077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6" name="对话气泡: 矩形 5">
            <a:extLst>
              <a:ext uri="{FF2B5EF4-FFF2-40B4-BE49-F238E27FC236}">
                <a16:creationId xmlns:a16="http://schemas.microsoft.com/office/drawing/2014/main" id="{DD1CB40C-9622-7306-9DB1-A6F0E957BC06}"/>
              </a:ext>
            </a:extLst>
          </p:cNvPr>
          <p:cNvSpPr/>
          <p:nvPr/>
        </p:nvSpPr>
        <p:spPr>
          <a:xfrm>
            <a:off x="815340" y="2468880"/>
            <a:ext cx="3294841" cy="960120"/>
          </a:xfrm>
          <a:prstGeom prst="wedgeRectCallout">
            <a:avLst>
              <a:gd name="adj1" fmla="val 69557"/>
              <a:gd name="adj2" fmla="val -8896"/>
            </a:avLst>
          </a:prstGeom>
          <a:solidFill>
            <a:srgbClr val="500778">
              <a:alpha val="10000"/>
            </a:srgbClr>
          </a:solidFill>
          <a:ln w="25400">
            <a:solidFill>
              <a:srgbClr val="50077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030" name="Picture 6">
            <a:extLst>
              <a:ext uri="{FF2B5EF4-FFF2-40B4-BE49-F238E27FC236}">
                <a16:creationId xmlns:a16="http://schemas.microsoft.com/office/drawing/2014/main" id="{EF25A3B7-1C4D-6E20-8AEC-948566C818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4" t="24147" r="6375" b="21561"/>
          <a:stretch/>
        </p:blipFill>
        <p:spPr bwMode="auto">
          <a:xfrm>
            <a:off x="842010" y="2488168"/>
            <a:ext cx="3249120" cy="92349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descr="Heading"/>
          <p:cNvSpPr>
            <a:spLocks noGrp="1"/>
          </p:cNvSpPr>
          <p:nvPr>
            <p:ph type="title"/>
          </p:nvPr>
        </p:nvSpPr>
        <p:spPr>
          <a:xfrm>
            <a:off x="360000" y="899998"/>
            <a:ext cx="11472000" cy="827201"/>
          </a:xfrm>
        </p:spPr>
        <p:txBody>
          <a:bodyPr/>
          <a:lstStyle/>
          <a:p>
            <a:r>
              <a:rPr lang="en-GB" dirty="0"/>
              <a:t>Background</a:t>
            </a:r>
          </a:p>
        </p:txBody>
      </p:sp>
      <p:sp>
        <p:nvSpPr>
          <p:cNvPr id="5" name="Text Placeholder 4" descr="Text"/>
          <p:cNvSpPr>
            <a:spLocks noGrp="1"/>
          </p:cNvSpPr>
          <p:nvPr>
            <p:ph type="body" sz="quarter" idx="13"/>
          </p:nvPr>
        </p:nvSpPr>
        <p:spPr>
          <a:xfrm>
            <a:off x="360000" y="1727199"/>
            <a:ext cx="11472000" cy="478457"/>
          </a:xfrm>
        </p:spPr>
        <p:txBody>
          <a:bodyPr/>
          <a:lstStyle/>
          <a:p>
            <a:r>
              <a:rPr lang="en-GB" dirty="0"/>
              <a:t>Application of USV (unmanned surface vehicle / vessel)</a:t>
            </a:r>
          </a:p>
          <a:p>
            <a:endParaRPr lang="en-GB" dirty="0"/>
          </a:p>
        </p:txBody>
      </p:sp>
      <p:pic>
        <p:nvPicPr>
          <p:cNvPr id="1028" name="Picture 4">
            <a:extLst>
              <a:ext uri="{FF2B5EF4-FFF2-40B4-BE49-F238E27FC236}">
                <a16:creationId xmlns:a16="http://schemas.microsoft.com/office/drawing/2014/main" id="{F8FDF97B-F0D9-D5C5-6F47-57D57FB4C0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45" t="5733" r="18848" b="4297"/>
          <a:stretch/>
        </p:blipFill>
        <p:spPr bwMode="auto">
          <a:xfrm>
            <a:off x="4784436" y="2687781"/>
            <a:ext cx="2623127" cy="243376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descr="Text">
            <a:extLst>
              <a:ext uri="{FF2B5EF4-FFF2-40B4-BE49-F238E27FC236}">
                <a16:creationId xmlns:a16="http://schemas.microsoft.com/office/drawing/2014/main" id="{16DAD892-1F93-9BE2-BCC2-3781E74673DE}"/>
              </a:ext>
            </a:extLst>
          </p:cNvPr>
          <p:cNvSpPr txBox="1">
            <a:spLocks/>
          </p:cNvSpPr>
          <p:nvPr/>
        </p:nvSpPr>
        <p:spPr bwMode="auto">
          <a:xfrm>
            <a:off x="833928" y="2205656"/>
            <a:ext cx="3257201" cy="237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dirty="0"/>
              <a:t>Commercial Shipping </a:t>
            </a:r>
            <a:r>
              <a:rPr lang="en-US" sz="1600" dirty="0"/>
              <a:t>[2]</a:t>
            </a:r>
            <a:endParaRPr lang="en-GB" sz="1600" dirty="0"/>
          </a:p>
        </p:txBody>
      </p:sp>
      <p:pic>
        <p:nvPicPr>
          <p:cNvPr id="1032" name="Picture 8">
            <a:extLst>
              <a:ext uri="{FF2B5EF4-FFF2-40B4-BE49-F238E27FC236}">
                <a16:creationId xmlns:a16="http://schemas.microsoft.com/office/drawing/2014/main" id="{B163CE49-38CC-651C-8025-E493BCD62A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4333" b="5888"/>
          <a:stretch/>
        </p:blipFill>
        <p:spPr bwMode="auto">
          <a:xfrm>
            <a:off x="833928" y="4195310"/>
            <a:ext cx="3276253" cy="124914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descr="Text">
            <a:extLst>
              <a:ext uri="{FF2B5EF4-FFF2-40B4-BE49-F238E27FC236}">
                <a16:creationId xmlns:a16="http://schemas.microsoft.com/office/drawing/2014/main" id="{BBF68EC9-097A-7282-6085-9B1573266C15}"/>
              </a:ext>
            </a:extLst>
          </p:cNvPr>
          <p:cNvSpPr txBox="1">
            <a:spLocks/>
          </p:cNvSpPr>
          <p:nvPr/>
        </p:nvSpPr>
        <p:spPr bwMode="auto">
          <a:xfrm>
            <a:off x="1122210" y="3929696"/>
            <a:ext cx="2699687" cy="237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dirty="0"/>
              <a:t>Environmental Monitoring </a:t>
            </a:r>
            <a:r>
              <a:rPr lang="en-US" sz="1600" dirty="0"/>
              <a:t>[3]</a:t>
            </a:r>
            <a:endParaRPr lang="en-GB" sz="1600" dirty="0"/>
          </a:p>
        </p:txBody>
      </p:sp>
      <p:sp>
        <p:nvSpPr>
          <p:cNvPr id="10" name="Text Placeholder 4" descr="Text">
            <a:extLst>
              <a:ext uri="{FF2B5EF4-FFF2-40B4-BE49-F238E27FC236}">
                <a16:creationId xmlns:a16="http://schemas.microsoft.com/office/drawing/2014/main" id="{933D8913-A456-CCAB-B797-3923DBDFCA1A}"/>
              </a:ext>
            </a:extLst>
          </p:cNvPr>
          <p:cNvSpPr txBox="1">
            <a:spLocks/>
          </p:cNvSpPr>
          <p:nvPr/>
        </p:nvSpPr>
        <p:spPr bwMode="auto">
          <a:xfrm>
            <a:off x="7082268" y="4840895"/>
            <a:ext cx="325295" cy="237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dirty="0">
                <a:solidFill>
                  <a:schemeClr val="bg1"/>
                </a:solidFill>
              </a:rPr>
              <a:t>[1]</a:t>
            </a:r>
          </a:p>
        </p:txBody>
      </p:sp>
      <p:pic>
        <p:nvPicPr>
          <p:cNvPr id="1034" name="Picture 10">
            <a:extLst>
              <a:ext uri="{FF2B5EF4-FFF2-40B4-BE49-F238E27FC236}">
                <a16:creationId xmlns:a16="http://schemas.microsoft.com/office/drawing/2014/main" id="{25CD7619-5DF8-AD69-D69E-C71401E1C8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381" b="2342"/>
          <a:stretch/>
        </p:blipFill>
        <p:spPr bwMode="auto">
          <a:xfrm>
            <a:off x="8712304" y="1524000"/>
            <a:ext cx="2073110" cy="2352556"/>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4" descr="Text">
            <a:extLst>
              <a:ext uri="{FF2B5EF4-FFF2-40B4-BE49-F238E27FC236}">
                <a16:creationId xmlns:a16="http://schemas.microsoft.com/office/drawing/2014/main" id="{6DE58001-B40E-C145-25D0-E855BFD3B0F5}"/>
              </a:ext>
            </a:extLst>
          </p:cNvPr>
          <p:cNvSpPr txBox="1">
            <a:spLocks/>
          </p:cNvSpPr>
          <p:nvPr/>
        </p:nvSpPr>
        <p:spPr bwMode="auto">
          <a:xfrm>
            <a:off x="8688430" y="1244795"/>
            <a:ext cx="2112224" cy="237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dirty="0"/>
              <a:t>Seabed Mapping </a:t>
            </a:r>
            <a:r>
              <a:rPr lang="en-US" sz="1600" dirty="0"/>
              <a:t>[4]</a:t>
            </a:r>
            <a:endParaRPr lang="en-GB" sz="1600" dirty="0"/>
          </a:p>
        </p:txBody>
      </p:sp>
      <p:pic>
        <p:nvPicPr>
          <p:cNvPr id="1036" name="Picture 12">
            <a:extLst>
              <a:ext uri="{FF2B5EF4-FFF2-40B4-BE49-F238E27FC236}">
                <a16:creationId xmlns:a16="http://schemas.microsoft.com/office/drawing/2014/main" id="{9941914E-78A5-A71B-7513-BD889508E4F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690" t="-1" r="4524" b="3465"/>
          <a:stretch/>
        </p:blipFill>
        <p:spPr bwMode="auto">
          <a:xfrm>
            <a:off x="8436864" y="4527244"/>
            <a:ext cx="2657057" cy="155066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4" descr="Text">
            <a:extLst>
              <a:ext uri="{FF2B5EF4-FFF2-40B4-BE49-F238E27FC236}">
                <a16:creationId xmlns:a16="http://schemas.microsoft.com/office/drawing/2014/main" id="{66A67F3E-D008-F7A5-172D-BD02250064ED}"/>
              </a:ext>
            </a:extLst>
          </p:cNvPr>
          <p:cNvSpPr txBox="1">
            <a:spLocks/>
          </p:cNvSpPr>
          <p:nvPr/>
        </p:nvSpPr>
        <p:spPr bwMode="auto">
          <a:xfrm>
            <a:off x="8436864" y="4251723"/>
            <a:ext cx="2657058" cy="237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dirty="0"/>
              <a:t>Bridge Inspection </a:t>
            </a:r>
            <a:r>
              <a:rPr lang="en-US" sz="1600" dirty="0"/>
              <a:t>[5]</a:t>
            </a:r>
            <a:endParaRPr lang="en-GB" sz="1600" dirty="0"/>
          </a:p>
        </p:txBody>
      </p:sp>
    </p:spTree>
    <p:extLst>
      <p:ext uri="{BB962C8B-B14F-4D97-AF65-F5344CB8AC3E}">
        <p14:creationId xmlns:p14="http://schemas.microsoft.com/office/powerpoint/2010/main" val="757703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200"/>
            <a:ext cx="11472000" cy="905164"/>
          </a:xfrm>
        </p:spPr>
        <p:txBody>
          <a:bodyPr/>
          <a:lstStyle/>
          <a:p>
            <a:pPr marL="0" indent="0">
              <a:lnSpc>
                <a:spcPct val="100000"/>
              </a:lnSpc>
              <a:buNone/>
            </a:pPr>
            <a:r>
              <a:rPr lang="en-GB" b="1" dirty="0"/>
              <a:t>Generalization capability evaluation on OASIs dataset</a:t>
            </a:r>
          </a:p>
          <a:p>
            <a:pPr>
              <a:lnSpc>
                <a:spcPct val="100000"/>
              </a:lnSpc>
            </a:pPr>
            <a:r>
              <a:rPr lang="en-GB" dirty="0"/>
              <a:t>Semantic segmentation and uncertainty estimation</a:t>
            </a:r>
          </a:p>
        </p:txBody>
      </p:sp>
      <p:pic>
        <p:nvPicPr>
          <p:cNvPr id="6" name="图片 5">
            <a:extLst>
              <a:ext uri="{FF2B5EF4-FFF2-40B4-BE49-F238E27FC236}">
                <a16:creationId xmlns:a16="http://schemas.microsoft.com/office/drawing/2014/main" id="{DD692DC7-9B16-DB6F-0E66-29D172A8A3FA}"/>
              </a:ext>
            </a:extLst>
          </p:cNvPr>
          <p:cNvPicPr>
            <a:picLocks noChangeAspect="1"/>
          </p:cNvPicPr>
          <p:nvPr/>
        </p:nvPicPr>
        <p:blipFill>
          <a:blip r:embed="rId3"/>
          <a:stretch>
            <a:fillRect/>
          </a:stretch>
        </p:blipFill>
        <p:spPr>
          <a:xfrm>
            <a:off x="2032000" y="2632364"/>
            <a:ext cx="8128000" cy="4120901"/>
          </a:xfrm>
          <a:prstGeom prst="rect">
            <a:avLst/>
          </a:prstGeom>
        </p:spPr>
      </p:pic>
    </p:spTree>
    <p:extLst>
      <p:ext uri="{BB962C8B-B14F-4D97-AF65-F5344CB8AC3E}">
        <p14:creationId xmlns:p14="http://schemas.microsoft.com/office/powerpoint/2010/main" val="398592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Results and Discussion</a:t>
            </a:r>
          </a:p>
        </p:txBody>
      </p:sp>
      <p:sp>
        <p:nvSpPr>
          <p:cNvPr id="5" name="Text Placeholder 4" descr="Text"/>
          <p:cNvSpPr>
            <a:spLocks noGrp="1"/>
          </p:cNvSpPr>
          <p:nvPr>
            <p:ph type="body" sz="quarter" idx="13"/>
          </p:nvPr>
        </p:nvSpPr>
        <p:spPr>
          <a:xfrm>
            <a:off x="360000" y="1727200"/>
            <a:ext cx="11472000" cy="905164"/>
          </a:xfrm>
        </p:spPr>
        <p:txBody>
          <a:bodyPr/>
          <a:lstStyle/>
          <a:p>
            <a:pPr marL="0" indent="0">
              <a:lnSpc>
                <a:spcPct val="100000"/>
              </a:lnSpc>
              <a:buNone/>
            </a:pPr>
            <a:r>
              <a:rPr lang="en-GB" b="1" dirty="0"/>
              <a:t>Generalization capability evaluation on OASIs dataset</a:t>
            </a:r>
          </a:p>
          <a:p>
            <a:pPr>
              <a:lnSpc>
                <a:spcPct val="100000"/>
              </a:lnSpc>
            </a:pPr>
            <a:r>
              <a:rPr lang="en-GB" dirty="0"/>
              <a:t>Performance evaluations on OASI</a:t>
            </a:r>
            <a:r>
              <a:rPr lang="en-US" altLang="zh-CN" dirty="0"/>
              <a:t>s</a:t>
            </a:r>
            <a:r>
              <a:rPr lang="en-GB" dirty="0"/>
              <a:t> dataset</a:t>
            </a:r>
          </a:p>
        </p:txBody>
      </p:sp>
      <p:graphicFrame>
        <p:nvGraphicFramePr>
          <p:cNvPr id="2" name="表格 1">
            <a:extLst>
              <a:ext uri="{FF2B5EF4-FFF2-40B4-BE49-F238E27FC236}">
                <a16:creationId xmlns:a16="http://schemas.microsoft.com/office/drawing/2014/main" id="{B5092D36-53BE-A59C-DAC4-56AE85A324B9}"/>
              </a:ext>
            </a:extLst>
          </p:cNvPr>
          <p:cNvGraphicFramePr>
            <a:graphicFrameLocks noGrp="1"/>
          </p:cNvGraphicFramePr>
          <p:nvPr>
            <p:extLst>
              <p:ext uri="{D42A27DB-BD31-4B8C-83A1-F6EECF244321}">
                <p14:modId xmlns:p14="http://schemas.microsoft.com/office/powerpoint/2010/main" val="865962353"/>
              </p:ext>
            </p:extLst>
          </p:nvPr>
        </p:nvGraphicFramePr>
        <p:xfrm>
          <a:off x="2059709" y="2805169"/>
          <a:ext cx="7860146" cy="2966720"/>
        </p:xfrm>
        <a:graphic>
          <a:graphicData uri="http://schemas.openxmlformats.org/drawingml/2006/table">
            <a:tbl>
              <a:tblPr firstRow="1" bandRow="1">
                <a:tableStyleId>{E8034E78-7F5D-4C2E-B375-FC64B27BC917}</a:tableStyleId>
              </a:tblPr>
              <a:tblGrid>
                <a:gridCol w="2608848">
                  <a:extLst>
                    <a:ext uri="{9D8B030D-6E8A-4147-A177-3AD203B41FA5}">
                      <a16:colId xmlns:a16="http://schemas.microsoft.com/office/drawing/2014/main" val="1402283711"/>
                    </a:ext>
                  </a:extLst>
                </a:gridCol>
                <a:gridCol w="2147030">
                  <a:extLst>
                    <a:ext uri="{9D8B030D-6E8A-4147-A177-3AD203B41FA5}">
                      <a16:colId xmlns:a16="http://schemas.microsoft.com/office/drawing/2014/main" val="2300059014"/>
                    </a:ext>
                  </a:extLst>
                </a:gridCol>
                <a:gridCol w="1034756">
                  <a:extLst>
                    <a:ext uri="{9D8B030D-6E8A-4147-A177-3AD203B41FA5}">
                      <a16:colId xmlns:a16="http://schemas.microsoft.com/office/drawing/2014/main" val="1300620907"/>
                    </a:ext>
                  </a:extLst>
                </a:gridCol>
                <a:gridCol w="1034756">
                  <a:extLst>
                    <a:ext uri="{9D8B030D-6E8A-4147-A177-3AD203B41FA5}">
                      <a16:colId xmlns:a16="http://schemas.microsoft.com/office/drawing/2014/main" val="136297506"/>
                    </a:ext>
                  </a:extLst>
                </a:gridCol>
                <a:gridCol w="1034756">
                  <a:extLst>
                    <a:ext uri="{9D8B030D-6E8A-4147-A177-3AD203B41FA5}">
                      <a16:colId xmlns:a16="http://schemas.microsoft.com/office/drawing/2014/main" val="1358751295"/>
                    </a:ext>
                  </a:extLst>
                </a:gridCol>
              </a:tblGrid>
              <a:tr h="370840">
                <a:tc>
                  <a:txBody>
                    <a:bodyPr/>
                    <a:lstStyle/>
                    <a:p>
                      <a:pPr algn="ctr"/>
                      <a:r>
                        <a:rPr lang="en-GB" dirty="0"/>
                        <a:t>Architecture</a:t>
                      </a:r>
                    </a:p>
                  </a:txBody>
                  <a:tcPr>
                    <a:solidFill>
                      <a:srgbClr val="500778"/>
                    </a:solidFill>
                  </a:tcPr>
                </a:tc>
                <a:tc>
                  <a:txBody>
                    <a:bodyPr/>
                    <a:lstStyle/>
                    <a:p>
                      <a:pPr algn="ctr"/>
                      <a:r>
                        <a:rPr lang="en-GB" dirty="0"/>
                        <a:t>Dataset</a:t>
                      </a:r>
                    </a:p>
                  </a:txBody>
                  <a:tcPr>
                    <a:solidFill>
                      <a:srgbClr val="500778"/>
                    </a:solidFill>
                  </a:tcPr>
                </a:tc>
                <a:tc>
                  <a:txBody>
                    <a:bodyPr/>
                    <a:lstStyle/>
                    <a:p>
                      <a:pPr algn="ctr"/>
                      <a:r>
                        <a:rPr lang="en-GB" dirty="0" err="1"/>
                        <a:t>Pr</a:t>
                      </a:r>
                      <a:r>
                        <a:rPr lang="en-GB" dirty="0"/>
                        <a:t> (%)</a:t>
                      </a:r>
                    </a:p>
                  </a:txBody>
                  <a:tcPr>
                    <a:solidFill>
                      <a:srgbClr val="500778"/>
                    </a:solidFill>
                  </a:tcPr>
                </a:tc>
                <a:tc>
                  <a:txBody>
                    <a:bodyPr/>
                    <a:lstStyle/>
                    <a:p>
                      <a:pPr algn="ctr"/>
                      <a:r>
                        <a:rPr lang="en-GB" dirty="0"/>
                        <a:t>Re (%)</a:t>
                      </a:r>
                    </a:p>
                  </a:txBody>
                  <a:tcPr>
                    <a:solidFill>
                      <a:srgbClr val="500778"/>
                    </a:solidFill>
                  </a:tcPr>
                </a:tc>
                <a:tc>
                  <a:txBody>
                    <a:bodyPr/>
                    <a:lstStyle/>
                    <a:p>
                      <a:pPr algn="ctr"/>
                      <a:r>
                        <a:rPr lang="en-GB" dirty="0"/>
                        <a:t>F1 (%)</a:t>
                      </a:r>
                    </a:p>
                  </a:txBody>
                  <a:tcPr>
                    <a:solidFill>
                      <a:srgbClr val="500778"/>
                    </a:solidFill>
                  </a:tcPr>
                </a:tc>
                <a:extLst>
                  <a:ext uri="{0D108BD9-81ED-4DB2-BD59-A6C34878D82A}">
                    <a16:rowId xmlns:a16="http://schemas.microsoft.com/office/drawing/2014/main" val="1495926621"/>
                  </a:ext>
                </a:extLst>
              </a:tr>
              <a:tr h="370840">
                <a:tc rowSpan="3">
                  <a:txBody>
                    <a:bodyPr/>
                    <a:lstStyle/>
                    <a:p>
                      <a:pPr algn="ctr"/>
                      <a:endParaRPr lang="en-GB" dirty="0">
                        <a:solidFill>
                          <a:schemeClr val="tx1"/>
                        </a:solidFill>
                      </a:endParaRPr>
                    </a:p>
                    <a:p>
                      <a:pPr algn="ctr"/>
                      <a:r>
                        <a:rPr lang="en-GB" dirty="0">
                          <a:solidFill>
                            <a:schemeClr val="tx1"/>
                          </a:solidFill>
                        </a:rPr>
                        <a:t>Bayesian SegNet</a:t>
                      </a:r>
                    </a:p>
                  </a:txBody>
                  <a:tcPr>
                    <a:solidFill>
                      <a:schemeClr val="dk1">
                        <a:tint val="40000"/>
                      </a:schemeClr>
                    </a:solidFill>
                  </a:tcPr>
                </a:tc>
                <a:tc>
                  <a:txBody>
                    <a:bodyPr/>
                    <a:lstStyle/>
                    <a:p>
                      <a:pPr algn="ctr"/>
                      <a:r>
                        <a:rPr lang="en-GB" dirty="0">
                          <a:solidFill>
                            <a:schemeClr val="tx1"/>
                          </a:solidFill>
                        </a:rPr>
                        <a:t>OASIs - type1</a:t>
                      </a:r>
                    </a:p>
                  </a:txBody>
                  <a:tcPr>
                    <a:solidFill>
                      <a:schemeClr val="dk1">
                        <a:tint val="40000"/>
                      </a:schemeClr>
                    </a:solidFill>
                  </a:tcPr>
                </a:tc>
                <a:tc>
                  <a:txBody>
                    <a:bodyPr/>
                    <a:lstStyle/>
                    <a:p>
                      <a:pPr marL="0" algn="ctr" defTabSz="914400" rtl="0" eaLnBrk="1" latinLnBrk="0" hangingPunct="1"/>
                      <a:r>
                        <a:rPr lang="en-GB" dirty="0">
                          <a:solidFill>
                            <a:schemeClr val="tx1"/>
                          </a:solidFill>
                        </a:rPr>
                        <a:t>68.73</a:t>
                      </a:r>
                      <a:endParaRPr lang="en-GB" sz="1800" kern="1200" dirty="0">
                        <a:solidFill>
                          <a:schemeClr val="tx1"/>
                        </a:solidFill>
                        <a:latin typeface="+mn-lt"/>
                        <a:ea typeface="+mn-ea"/>
                        <a:cs typeface="+mn-cs"/>
                      </a:endParaRPr>
                    </a:p>
                  </a:txBody>
                  <a:tcPr>
                    <a:solidFill>
                      <a:schemeClr val="dk1">
                        <a:tint val="40000"/>
                      </a:schemeClr>
                    </a:solidFill>
                  </a:tcPr>
                </a:tc>
                <a:tc>
                  <a:txBody>
                    <a:bodyPr/>
                    <a:lstStyle/>
                    <a:p>
                      <a:pPr marL="0" algn="ctr" defTabSz="914400" rtl="0" eaLnBrk="1" latinLnBrk="0" hangingPunct="1"/>
                      <a:r>
                        <a:rPr lang="en-GB" dirty="0">
                          <a:solidFill>
                            <a:schemeClr val="tx1"/>
                          </a:solidFill>
                        </a:rPr>
                        <a:t>84.31</a:t>
                      </a:r>
                      <a:endParaRPr lang="en-GB" sz="1800" kern="1200" dirty="0">
                        <a:solidFill>
                          <a:schemeClr val="tx1"/>
                        </a:solidFill>
                        <a:latin typeface="+mn-lt"/>
                        <a:ea typeface="+mn-ea"/>
                        <a:cs typeface="+mn-cs"/>
                      </a:endParaRPr>
                    </a:p>
                  </a:txBody>
                  <a:tcPr>
                    <a:solidFill>
                      <a:schemeClr val="dk1">
                        <a:tint val="40000"/>
                      </a:schemeClr>
                    </a:solidFill>
                  </a:tcPr>
                </a:tc>
                <a:tc>
                  <a:txBody>
                    <a:bodyPr/>
                    <a:lstStyle/>
                    <a:p>
                      <a:pPr marL="0" algn="ctr" defTabSz="914400" rtl="0" eaLnBrk="1" latinLnBrk="0" hangingPunct="1"/>
                      <a:r>
                        <a:rPr lang="en-GB" dirty="0">
                          <a:solidFill>
                            <a:schemeClr val="tx1"/>
                          </a:solidFill>
                        </a:rPr>
                        <a:t>72.67</a:t>
                      </a:r>
                      <a:endParaRPr lang="en-GB" sz="1800" kern="1200" dirty="0">
                        <a:solidFill>
                          <a:schemeClr val="tx1"/>
                        </a:solidFill>
                        <a:latin typeface="+mn-lt"/>
                        <a:ea typeface="+mn-ea"/>
                        <a:cs typeface="+mn-cs"/>
                      </a:endParaRPr>
                    </a:p>
                  </a:txBody>
                  <a:tcPr>
                    <a:solidFill>
                      <a:schemeClr val="dk1">
                        <a:tint val="40000"/>
                      </a:schemeClr>
                    </a:solidFill>
                  </a:tcPr>
                </a:tc>
                <a:extLst>
                  <a:ext uri="{0D108BD9-81ED-4DB2-BD59-A6C34878D82A}">
                    <a16:rowId xmlns:a16="http://schemas.microsoft.com/office/drawing/2014/main" val="3623082822"/>
                  </a:ext>
                </a:extLst>
              </a:tr>
              <a:tr h="370840">
                <a:tc vMerge="1">
                  <a:txBody>
                    <a:bodyPr/>
                    <a:lstStyle/>
                    <a:p>
                      <a:pPr algn="ctr"/>
                      <a:endParaRPr lang="en-GB" dirty="0">
                        <a:solidFill>
                          <a:schemeClr val="tx1"/>
                        </a:solidFill>
                      </a:endParaRPr>
                    </a:p>
                  </a:txBody>
                  <a:tcPr>
                    <a:solidFill>
                      <a:schemeClr val="dk1">
                        <a:tint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OASIs – type2</a:t>
                      </a:r>
                    </a:p>
                  </a:txBody>
                  <a:tcPr>
                    <a:solidFill>
                      <a:schemeClr val="dk1">
                        <a:tint val="40000"/>
                      </a:schemeClr>
                    </a:solidFill>
                  </a:tcPr>
                </a:tc>
                <a:tc>
                  <a:txBody>
                    <a:bodyPr/>
                    <a:lstStyle/>
                    <a:p>
                      <a:pPr marL="0" algn="ctr" defTabSz="914400" rtl="0" eaLnBrk="1" latinLnBrk="0" hangingPunct="1"/>
                      <a:r>
                        <a:rPr lang="en-GB" dirty="0">
                          <a:solidFill>
                            <a:schemeClr val="tx1"/>
                          </a:solidFill>
                        </a:rPr>
                        <a:t>47.27</a:t>
                      </a:r>
                      <a:endParaRPr lang="en-GB" sz="1800" kern="1200" dirty="0">
                        <a:solidFill>
                          <a:schemeClr val="tx1"/>
                        </a:solidFill>
                        <a:latin typeface="+mn-lt"/>
                        <a:ea typeface="+mn-ea"/>
                        <a:cs typeface="+mn-cs"/>
                      </a:endParaRPr>
                    </a:p>
                  </a:txBody>
                  <a:tcPr>
                    <a:solidFill>
                      <a:schemeClr val="dk1">
                        <a:tint val="40000"/>
                      </a:schemeClr>
                    </a:solidFill>
                  </a:tcPr>
                </a:tc>
                <a:tc>
                  <a:txBody>
                    <a:bodyPr/>
                    <a:lstStyle/>
                    <a:p>
                      <a:pPr marL="0" algn="ctr" defTabSz="914400" rtl="0" eaLnBrk="1" latinLnBrk="0" hangingPunct="1"/>
                      <a:r>
                        <a:rPr lang="en-GB" dirty="0">
                          <a:solidFill>
                            <a:schemeClr val="tx1"/>
                          </a:solidFill>
                        </a:rPr>
                        <a:t>95.74</a:t>
                      </a:r>
                      <a:endParaRPr lang="en-GB" sz="1800" kern="1200" dirty="0">
                        <a:solidFill>
                          <a:schemeClr val="tx1"/>
                        </a:solidFill>
                        <a:latin typeface="+mn-lt"/>
                        <a:ea typeface="+mn-ea"/>
                        <a:cs typeface="+mn-cs"/>
                      </a:endParaRPr>
                    </a:p>
                  </a:txBody>
                  <a:tcPr>
                    <a:solidFill>
                      <a:schemeClr val="dk1">
                        <a:tint val="40000"/>
                      </a:schemeClr>
                    </a:solidFill>
                  </a:tcPr>
                </a:tc>
                <a:tc>
                  <a:txBody>
                    <a:bodyPr/>
                    <a:lstStyle/>
                    <a:p>
                      <a:pPr marL="0" algn="ctr" defTabSz="914400" rtl="0" eaLnBrk="1" latinLnBrk="0" hangingPunct="1"/>
                      <a:r>
                        <a:rPr lang="en-GB" dirty="0">
                          <a:solidFill>
                            <a:schemeClr val="tx1"/>
                          </a:solidFill>
                        </a:rPr>
                        <a:t>64.36</a:t>
                      </a:r>
                      <a:endParaRPr lang="en-GB" sz="1800" kern="1200" dirty="0">
                        <a:solidFill>
                          <a:schemeClr val="tx1"/>
                        </a:solidFill>
                        <a:latin typeface="+mn-lt"/>
                        <a:ea typeface="+mn-ea"/>
                        <a:cs typeface="+mn-cs"/>
                      </a:endParaRPr>
                    </a:p>
                  </a:txBody>
                  <a:tcPr>
                    <a:solidFill>
                      <a:schemeClr val="dk1">
                        <a:tint val="40000"/>
                      </a:schemeClr>
                    </a:solidFill>
                  </a:tcPr>
                </a:tc>
                <a:extLst>
                  <a:ext uri="{0D108BD9-81ED-4DB2-BD59-A6C34878D82A}">
                    <a16:rowId xmlns:a16="http://schemas.microsoft.com/office/drawing/2014/main" val="2582055551"/>
                  </a:ext>
                </a:extLst>
              </a:tr>
              <a:tr h="370840">
                <a:tc vMerge="1">
                  <a:txBody>
                    <a:bodyPr/>
                    <a:lstStyle/>
                    <a:p>
                      <a:pPr algn="ctr"/>
                      <a:endParaRPr lang="en-GB" dirty="0">
                        <a:solidFill>
                          <a:schemeClr val="tx1"/>
                        </a:solidFill>
                      </a:endParaRPr>
                    </a:p>
                  </a:txBody>
                  <a:tcPr>
                    <a:solidFill>
                      <a:schemeClr val="dk1">
                        <a:tint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OASIs – type3</a:t>
                      </a:r>
                    </a:p>
                  </a:txBody>
                  <a:tcPr>
                    <a:solidFill>
                      <a:schemeClr val="dk1">
                        <a:tint val="40000"/>
                      </a:schemeClr>
                    </a:solidFill>
                  </a:tcPr>
                </a:tc>
                <a:tc>
                  <a:txBody>
                    <a:bodyPr/>
                    <a:lstStyle/>
                    <a:p>
                      <a:pPr marL="0" algn="ctr" defTabSz="914400" rtl="0" eaLnBrk="1" latinLnBrk="0" hangingPunct="1"/>
                      <a:r>
                        <a:rPr lang="en-GB" dirty="0">
                          <a:solidFill>
                            <a:schemeClr val="tx1"/>
                          </a:solidFill>
                        </a:rPr>
                        <a:t>65.20</a:t>
                      </a:r>
                      <a:endParaRPr lang="en-GB" sz="1800" kern="1200" dirty="0">
                        <a:solidFill>
                          <a:schemeClr val="tx1"/>
                        </a:solidFill>
                        <a:latin typeface="+mn-lt"/>
                        <a:ea typeface="+mn-ea"/>
                        <a:cs typeface="+mn-cs"/>
                      </a:endParaRPr>
                    </a:p>
                  </a:txBody>
                  <a:tcPr>
                    <a:solidFill>
                      <a:schemeClr val="dk1">
                        <a:tint val="40000"/>
                      </a:schemeClr>
                    </a:solidFill>
                  </a:tcPr>
                </a:tc>
                <a:tc>
                  <a:txBody>
                    <a:bodyPr/>
                    <a:lstStyle/>
                    <a:p>
                      <a:pPr marL="0" algn="ctr" defTabSz="914400" rtl="0" eaLnBrk="1" latinLnBrk="0" hangingPunct="1"/>
                      <a:r>
                        <a:rPr lang="en-GB" dirty="0">
                          <a:solidFill>
                            <a:schemeClr val="tx1"/>
                          </a:solidFill>
                        </a:rPr>
                        <a:t>88.89</a:t>
                      </a:r>
                      <a:endParaRPr lang="en-GB" sz="1800" kern="1200" dirty="0">
                        <a:solidFill>
                          <a:schemeClr val="tx1"/>
                        </a:solidFill>
                        <a:latin typeface="+mn-lt"/>
                        <a:ea typeface="+mn-ea"/>
                        <a:cs typeface="+mn-cs"/>
                      </a:endParaRPr>
                    </a:p>
                  </a:txBody>
                  <a:tcPr>
                    <a:solidFill>
                      <a:schemeClr val="dk1">
                        <a:tint val="40000"/>
                      </a:schemeClr>
                    </a:solidFill>
                  </a:tcPr>
                </a:tc>
                <a:tc>
                  <a:txBody>
                    <a:bodyPr/>
                    <a:lstStyle/>
                    <a:p>
                      <a:pPr marL="0" algn="ctr" defTabSz="914400" rtl="0" eaLnBrk="1" latinLnBrk="0" hangingPunct="1"/>
                      <a:r>
                        <a:rPr lang="en-GB" dirty="0">
                          <a:solidFill>
                            <a:schemeClr val="tx1"/>
                          </a:solidFill>
                        </a:rPr>
                        <a:t>73.52 </a:t>
                      </a:r>
                      <a:endParaRPr lang="en-GB" sz="1800" kern="1200" dirty="0">
                        <a:solidFill>
                          <a:schemeClr val="tx1"/>
                        </a:solidFill>
                        <a:latin typeface="+mn-lt"/>
                        <a:ea typeface="+mn-ea"/>
                        <a:cs typeface="+mn-cs"/>
                      </a:endParaRPr>
                    </a:p>
                  </a:txBody>
                  <a:tcPr>
                    <a:solidFill>
                      <a:schemeClr val="dk1">
                        <a:tint val="40000"/>
                      </a:schemeClr>
                    </a:solidFill>
                  </a:tcPr>
                </a:tc>
                <a:extLst>
                  <a:ext uri="{0D108BD9-81ED-4DB2-BD59-A6C34878D82A}">
                    <a16:rowId xmlns:a16="http://schemas.microsoft.com/office/drawing/2014/main" val="830406962"/>
                  </a:ext>
                </a:extLst>
              </a:tr>
              <a:tr h="370840">
                <a:tc rowSpan="3">
                  <a:txBody>
                    <a:bodyPr/>
                    <a:lstStyle/>
                    <a:p>
                      <a:pPr algn="ctr"/>
                      <a:endParaRPr lang="en-GB" dirty="0">
                        <a:solidFill>
                          <a:schemeClr val="tx1"/>
                        </a:solidFill>
                      </a:endParaRPr>
                    </a:p>
                    <a:p>
                      <a:pPr algn="ctr"/>
                      <a:r>
                        <a:rPr lang="en-GB" dirty="0">
                          <a:solidFill>
                            <a:schemeClr val="tx1"/>
                          </a:solidFill>
                        </a:rPr>
                        <a:t>Non-Bayesian SegNet</a:t>
                      </a:r>
                    </a:p>
                  </a:txBody>
                  <a:tcPr/>
                </a:tc>
                <a:tc>
                  <a:txBody>
                    <a:bodyPr/>
                    <a:lstStyle/>
                    <a:p>
                      <a:pPr marL="0" algn="ctr" defTabSz="914400" rtl="0" eaLnBrk="1" latinLnBrk="0" hangingPunct="1"/>
                      <a:r>
                        <a:rPr lang="en-GB" sz="1800" kern="1200" dirty="0">
                          <a:solidFill>
                            <a:schemeClr val="tx1"/>
                          </a:solidFill>
                          <a:latin typeface="+mn-lt"/>
                          <a:ea typeface="+mn-ea"/>
                          <a:cs typeface="+mn-cs"/>
                        </a:rPr>
                        <a:t>OASIs - type1</a:t>
                      </a:r>
                    </a:p>
                  </a:txBody>
                  <a:tcPr/>
                </a:tc>
                <a:tc>
                  <a:txBody>
                    <a:bodyPr/>
                    <a:lstStyle/>
                    <a:p>
                      <a:pPr marL="0" algn="ctr" defTabSz="914400" rtl="0" eaLnBrk="1" latinLnBrk="0" hangingPunct="1"/>
                      <a:r>
                        <a:rPr lang="en-GB" dirty="0">
                          <a:solidFill>
                            <a:schemeClr val="tx1"/>
                          </a:solidFill>
                        </a:rPr>
                        <a:t>28.27</a:t>
                      </a:r>
                      <a:endParaRPr lang="en-GB" sz="1800" kern="1200" dirty="0">
                        <a:solidFill>
                          <a:schemeClr val="tx1"/>
                        </a:solidFill>
                        <a:latin typeface="+mn-lt"/>
                        <a:ea typeface="+mn-ea"/>
                        <a:cs typeface="+mn-cs"/>
                      </a:endParaRPr>
                    </a:p>
                  </a:txBody>
                  <a:tcPr/>
                </a:tc>
                <a:tc>
                  <a:txBody>
                    <a:bodyPr/>
                    <a:lstStyle/>
                    <a:p>
                      <a:pPr marL="0" algn="ctr" defTabSz="914400" rtl="0" eaLnBrk="1" latinLnBrk="0" hangingPunct="1"/>
                      <a:r>
                        <a:rPr lang="en-GB" dirty="0">
                          <a:solidFill>
                            <a:schemeClr val="tx1"/>
                          </a:solidFill>
                        </a:rPr>
                        <a:t>65.89</a:t>
                      </a:r>
                      <a:endParaRPr lang="en-GB" sz="1800" kern="1200" dirty="0">
                        <a:solidFill>
                          <a:schemeClr val="tx1"/>
                        </a:solidFill>
                        <a:latin typeface="+mn-lt"/>
                        <a:ea typeface="+mn-ea"/>
                        <a:cs typeface="+mn-cs"/>
                      </a:endParaRPr>
                    </a:p>
                  </a:txBody>
                  <a:tcPr/>
                </a:tc>
                <a:tc>
                  <a:txBody>
                    <a:bodyPr/>
                    <a:lstStyle/>
                    <a:p>
                      <a:pPr marL="0" algn="ctr" defTabSz="914400" rtl="0" eaLnBrk="1" latinLnBrk="0" hangingPunct="1"/>
                      <a:r>
                        <a:rPr lang="en-GB" dirty="0">
                          <a:solidFill>
                            <a:schemeClr val="tx1"/>
                          </a:solidFill>
                        </a:rPr>
                        <a:t>33.93</a:t>
                      </a:r>
                      <a:endParaRPr lang="en-GB" sz="1800" kern="1200" dirty="0">
                        <a:solidFill>
                          <a:schemeClr val="tx1"/>
                        </a:solidFill>
                        <a:latin typeface="+mn-lt"/>
                        <a:ea typeface="+mn-ea"/>
                        <a:cs typeface="+mn-cs"/>
                      </a:endParaRPr>
                    </a:p>
                  </a:txBody>
                  <a:tcPr/>
                </a:tc>
                <a:extLst>
                  <a:ext uri="{0D108BD9-81ED-4DB2-BD59-A6C34878D82A}">
                    <a16:rowId xmlns:a16="http://schemas.microsoft.com/office/drawing/2014/main" val="1678252613"/>
                  </a:ext>
                </a:extLst>
              </a:tr>
              <a:tr h="370840">
                <a:tc vMerge="1">
                  <a:txBody>
                    <a:bodyPr/>
                    <a:lstStyle/>
                    <a:p>
                      <a:pPr algn="ctr"/>
                      <a:endParaRPr lang="en-GB"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latin typeface="+mn-lt"/>
                          <a:ea typeface="+mn-ea"/>
                          <a:cs typeface="+mn-cs"/>
                        </a:rPr>
                        <a:t>OASIs – type2</a:t>
                      </a:r>
                    </a:p>
                  </a:txBody>
                  <a:tcPr>
                    <a:solidFill>
                      <a:schemeClr val="bg2"/>
                    </a:solidFill>
                  </a:tcPr>
                </a:tc>
                <a:tc>
                  <a:txBody>
                    <a:bodyPr/>
                    <a:lstStyle/>
                    <a:p>
                      <a:pPr marL="0" algn="ctr" defTabSz="914400" rtl="0" eaLnBrk="1" latinLnBrk="0" hangingPunct="1"/>
                      <a:r>
                        <a:rPr lang="en-GB" dirty="0">
                          <a:solidFill>
                            <a:schemeClr val="tx1"/>
                          </a:solidFill>
                        </a:rPr>
                        <a:t>1.69</a:t>
                      </a:r>
                      <a:endParaRPr lang="en-GB" sz="1800" kern="1200" dirty="0">
                        <a:solidFill>
                          <a:schemeClr val="tx1"/>
                        </a:solidFill>
                        <a:latin typeface="+mn-lt"/>
                        <a:ea typeface="+mn-ea"/>
                        <a:cs typeface="+mn-cs"/>
                      </a:endParaRPr>
                    </a:p>
                  </a:txBody>
                  <a:tcPr>
                    <a:solidFill>
                      <a:schemeClr val="bg2"/>
                    </a:solidFill>
                  </a:tcPr>
                </a:tc>
                <a:tc>
                  <a:txBody>
                    <a:bodyPr/>
                    <a:lstStyle/>
                    <a:p>
                      <a:pPr marL="0" algn="ctr" defTabSz="914400" rtl="0" eaLnBrk="1" latinLnBrk="0" hangingPunct="1"/>
                      <a:r>
                        <a:rPr lang="en-GB" dirty="0">
                          <a:solidFill>
                            <a:schemeClr val="tx1"/>
                          </a:solidFill>
                        </a:rPr>
                        <a:t>97.17</a:t>
                      </a:r>
                      <a:endParaRPr lang="en-GB" sz="1800" kern="1200" dirty="0">
                        <a:solidFill>
                          <a:schemeClr val="tx1"/>
                        </a:solidFill>
                        <a:latin typeface="+mn-lt"/>
                        <a:ea typeface="+mn-ea"/>
                        <a:cs typeface="+mn-cs"/>
                      </a:endParaRPr>
                    </a:p>
                  </a:txBody>
                  <a:tcPr>
                    <a:solidFill>
                      <a:schemeClr val="bg2"/>
                    </a:solidFill>
                  </a:tcPr>
                </a:tc>
                <a:tc>
                  <a:txBody>
                    <a:bodyPr/>
                    <a:lstStyle/>
                    <a:p>
                      <a:pPr marL="0" algn="ctr" defTabSz="914400" rtl="0" eaLnBrk="1" latinLnBrk="0" hangingPunct="1"/>
                      <a:r>
                        <a:rPr lang="en-GB" dirty="0">
                          <a:solidFill>
                            <a:schemeClr val="tx1"/>
                          </a:solidFill>
                        </a:rPr>
                        <a:t>3.32</a:t>
                      </a:r>
                      <a:endParaRPr lang="en-GB" sz="1800" kern="1200" dirty="0">
                        <a:solidFill>
                          <a:schemeClr val="tx1"/>
                        </a:solidFill>
                        <a:latin typeface="+mn-lt"/>
                        <a:ea typeface="+mn-ea"/>
                        <a:cs typeface="+mn-cs"/>
                      </a:endParaRPr>
                    </a:p>
                  </a:txBody>
                  <a:tcPr>
                    <a:solidFill>
                      <a:schemeClr val="bg2"/>
                    </a:solidFill>
                  </a:tcPr>
                </a:tc>
                <a:extLst>
                  <a:ext uri="{0D108BD9-81ED-4DB2-BD59-A6C34878D82A}">
                    <a16:rowId xmlns:a16="http://schemas.microsoft.com/office/drawing/2014/main" val="3737178746"/>
                  </a:ext>
                </a:extLst>
              </a:tr>
              <a:tr h="370840">
                <a:tc vMerge="1">
                  <a:txBody>
                    <a:bodyPr/>
                    <a:lstStyle/>
                    <a:p>
                      <a:pPr algn="ctr"/>
                      <a:endParaRPr lang="en-GB"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latin typeface="+mn-lt"/>
                          <a:ea typeface="+mn-ea"/>
                          <a:cs typeface="+mn-cs"/>
                        </a:rPr>
                        <a:t>OASIs – type3</a:t>
                      </a:r>
                    </a:p>
                  </a:txBody>
                  <a:tcPr/>
                </a:tc>
                <a:tc>
                  <a:txBody>
                    <a:bodyPr/>
                    <a:lstStyle/>
                    <a:p>
                      <a:pPr marL="0" algn="ctr" defTabSz="914400" rtl="0" eaLnBrk="1" latinLnBrk="0" hangingPunct="1"/>
                      <a:r>
                        <a:rPr lang="en-GB" dirty="0">
                          <a:solidFill>
                            <a:schemeClr val="tx1"/>
                          </a:solidFill>
                        </a:rPr>
                        <a:t>10.09</a:t>
                      </a:r>
                      <a:endParaRPr lang="en-GB" sz="1800" kern="1200" dirty="0">
                        <a:solidFill>
                          <a:schemeClr val="tx1"/>
                        </a:solidFill>
                        <a:latin typeface="+mn-lt"/>
                        <a:ea typeface="+mn-ea"/>
                        <a:cs typeface="+mn-cs"/>
                      </a:endParaRPr>
                    </a:p>
                  </a:txBody>
                  <a:tcPr/>
                </a:tc>
                <a:tc>
                  <a:txBody>
                    <a:bodyPr/>
                    <a:lstStyle/>
                    <a:p>
                      <a:pPr marL="0" algn="ctr" defTabSz="914400" rtl="0" eaLnBrk="1" latinLnBrk="0" hangingPunct="1"/>
                      <a:r>
                        <a:rPr lang="en-GB" dirty="0">
                          <a:solidFill>
                            <a:schemeClr val="tx1"/>
                          </a:solidFill>
                        </a:rPr>
                        <a:t>98.97</a:t>
                      </a:r>
                      <a:endParaRPr lang="en-GB" sz="1800" kern="1200" dirty="0">
                        <a:solidFill>
                          <a:schemeClr val="tx1"/>
                        </a:solidFill>
                        <a:latin typeface="+mn-lt"/>
                        <a:ea typeface="+mn-ea"/>
                        <a:cs typeface="+mn-cs"/>
                      </a:endParaRPr>
                    </a:p>
                  </a:txBody>
                  <a:tcPr/>
                </a:tc>
                <a:tc>
                  <a:txBody>
                    <a:bodyPr/>
                    <a:lstStyle/>
                    <a:p>
                      <a:pPr marL="0" algn="ctr" defTabSz="914400" rtl="0" eaLnBrk="1" latinLnBrk="0" hangingPunct="1"/>
                      <a:r>
                        <a:rPr lang="en-GB" dirty="0">
                          <a:solidFill>
                            <a:schemeClr val="tx1"/>
                          </a:solidFill>
                        </a:rPr>
                        <a:t>17.82</a:t>
                      </a:r>
                      <a:endParaRPr lang="en-GB" sz="1800" kern="1200" dirty="0">
                        <a:solidFill>
                          <a:schemeClr val="tx1"/>
                        </a:solidFill>
                        <a:latin typeface="+mn-lt"/>
                        <a:ea typeface="+mn-ea"/>
                        <a:cs typeface="+mn-cs"/>
                      </a:endParaRPr>
                    </a:p>
                  </a:txBody>
                  <a:tcPr/>
                </a:tc>
                <a:extLst>
                  <a:ext uri="{0D108BD9-81ED-4DB2-BD59-A6C34878D82A}">
                    <a16:rowId xmlns:a16="http://schemas.microsoft.com/office/drawing/2014/main" val="3549170528"/>
                  </a:ext>
                </a:extLst>
              </a:tr>
              <a:tr h="370840">
                <a:tc>
                  <a:txBody>
                    <a:bodyPr/>
                    <a:lstStyle/>
                    <a:p>
                      <a:pPr algn="ctr"/>
                      <a:r>
                        <a:rPr lang="en-GB" dirty="0">
                          <a:solidFill>
                            <a:schemeClr val="tx1"/>
                          </a:solidFill>
                        </a:rPr>
                        <a:t>SegNet</a:t>
                      </a:r>
                    </a:p>
                  </a:txBody>
                  <a:tcPr/>
                </a:tc>
                <a:tc>
                  <a:txBody>
                    <a:bodyPr/>
                    <a:lstStyle/>
                    <a:p>
                      <a:pPr algn="ctr"/>
                      <a:r>
                        <a:rPr lang="en-GB" dirty="0">
                          <a:solidFill>
                            <a:schemeClr val="tx1"/>
                          </a:solidFill>
                        </a:rPr>
                        <a:t>SMD [19]</a:t>
                      </a:r>
                    </a:p>
                  </a:txBody>
                  <a:tcPr/>
                </a:tc>
                <a:tc>
                  <a:txBody>
                    <a:bodyPr/>
                    <a:lstStyle/>
                    <a:p>
                      <a:pPr algn="ctr"/>
                      <a:r>
                        <a:rPr lang="en-GB" dirty="0">
                          <a:solidFill>
                            <a:schemeClr val="tx1"/>
                          </a:solidFill>
                        </a:rPr>
                        <a:t>31.2</a:t>
                      </a:r>
                    </a:p>
                  </a:txBody>
                  <a:tcPr/>
                </a:tc>
                <a:tc>
                  <a:txBody>
                    <a:bodyPr/>
                    <a:lstStyle/>
                    <a:p>
                      <a:pPr algn="ctr"/>
                      <a:r>
                        <a:rPr lang="en-GB" dirty="0">
                          <a:solidFill>
                            <a:schemeClr val="tx1"/>
                          </a:solidFill>
                        </a:rPr>
                        <a:t>76.3</a:t>
                      </a:r>
                    </a:p>
                  </a:txBody>
                  <a:tcPr/>
                </a:tc>
                <a:tc>
                  <a:txBody>
                    <a:bodyPr/>
                    <a:lstStyle/>
                    <a:p>
                      <a:pPr algn="ctr"/>
                      <a:r>
                        <a:rPr lang="en-GB" dirty="0">
                          <a:solidFill>
                            <a:schemeClr val="tx1"/>
                          </a:solidFill>
                        </a:rPr>
                        <a:t>44.3</a:t>
                      </a:r>
                    </a:p>
                  </a:txBody>
                  <a:tcPr/>
                </a:tc>
                <a:extLst>
                  <a:ext uri="{0D108BD9-81ED-4DB2-BD59-A6C34878D82A}">
                    <a16:rowId xmlns:a16="http://schemas.microsoft.com/office/drawing/2014/main" val="3229127620"/>
                  </a:ext>
                </a:extLst>
              </a:tr>
            </a:tbl>
          </a:graphicData>
        </a:graphic>
      </p:graphicFrame>
      <p:sp>
        <p:nvSpPr>
          <p:cNvPr id="3" name="文本框 2">
            <a:extLst>
              <a:ext uri="{FF2B5EF4-FFF2-40B4-BE49-F238E27FC236}">
                <a16:creationId xmlns:a16="http://schemas.microsoft.com/office/drawing/2014/main" id="{E9CAB301-0D63-4291-A145-8DF6A60474EF}"/>
              </a:ext>
            </a:extLst>
          </p:cNvPr>
          <p:cNvSpPr txBox="1"/>
          <p:nvPr/>
        </p:nvSpPr>
        <p:spPr>
          <a:xfrm>
            <a:off x="360000" y="5944694"/>
            <a:ext cx="11472000" cy="369332"/>
          </a:xfrm>
          <a:prstGeom prst="rect">
            <a:avLst/>
          </a:prstGeom>
          <a:noFill/>
        </p:spPr>
        <p:txBody>
          <a:bodyPr wrap="square">
            <a:spAutoFit/>
          </a:bodyPr>
          <a:lstStyle/>
          <a:p>
            <a:pPr algn="ctr"/>
            <a:r>
              <a:rPr lang="en-GB" dirty="0"/>
              <a:t>The performance evaluations of SegNet on OASIs dataset was done by B. </a:t>
            </a:r>
            <a:r>
              <a:rPr lang="en-GB" dirty="0" err="1"/>
              <a:t>Bovcon</a:t>
            </a:r>
            <a:r>
              <a:rPr lang="en-GB" dirty="0"/>
              <a:t> [20] </a:t>
            </a:r>
          </a:p>
        </p:txBody>
      </p:sp>
    </p:spTree>
    <p:extLst>
      <p:ext uri="{BB962C8B-B14F-4D97-AF65-F5344CB8AC3E}">
        <p14:creationId xmlns:p14="http://schemas.microsoft.com/office/powerpoint/2010/main" val="3796314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Conclusion</a:t>
            </a:r>
          </a:p>
        </p:txBody>
      </p:sp>
      <p:sp>
        <p:nvSpPr>
          <p:cNvPr id="5" name="Text Placeholder 4" descr="Text"/>
          <p:cNvSpPr>
            <a:spLocks noGrp="1"/>
          </p:cNvSpPr>
          <p:nvPr>
            <p:ph type="body" sz="quarter" idx="13"/>
          </p:nvPr>
        </p:nvSpPr>
        <p:spPr>
          <a:xfrm>
            <a:off x="360000" y="1727200"/>
            <a:ext cx="11472000" cy="4230802"/>
          </a:xfrm>
        </p:spPr>
        <p:txBody>
          <a:bodyPr/>
          <a:lstStyle/>
          <a:p>
            <a:pPr algn="just"/>
            <a:r>
              <a:rPr lang="en-GB" sz="2400" dirty="0"/>
              <a:t>The model performance is improved over non-Bayesian baselines : </a:t>
            </a:r>
          </a:p>
          <a:p>
            <a:pPr marL="0" indent="0" algn="just">
              <a:buNone/>
            </a:pPr>
            <a:r>
              <a:rPr lang="en-GB" dirty="0"/>
              <a:t>	</a:t>
            </a:r>
            <a:r>
              <a:rPr lang="en-GB" sz="2400" dirty="0" err="1"/>
              <a:t>Pr</a:t>
            </a:r>
            <a:r>
              <a:rPr lang="en-GB" sz="2400" dirty="0"/>
              <a:t> - 1.3%, F1 Score - 6.5%</a:t>
            </a:r>
          </a:p>
          <a:p>
            <a:pPr algn="just"/>
            <a:r>
              <a:rPr lang="en-GB" sz="2400" dirty="0"/>
              <a:t>Greater generalization capability while testing on the OASIs dataset:</a:t>
            </a:r>
          </a:p>
          <a:p>
            <a:pPr marL="0" indent="0" algn="just">
              <a:buNone/>
            </a:pPr>
            <a:r>
              <a:rPr lang="en-GB" sz="2400" dirty="0"/>
              <a:t>	F1 score - 39.77% higher than non-Bayesian baselines</a:t>
            </a:r>
          </a:p>
        </p:txBody>
      </p:sp>
    </p:spTree>
    <p:extLst>
      <p:ext uri="{BB962C8B-B14F-4D97-AF65-F5344CB8AC3E}">
        <p14:creationId xmlns:p14="http://schemas.microsoft.com/office/powerpoint/2010/main" val="728355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9"/>
            <a:ext cx="11472000" cy="670184"/>
          </a:xfrm>
        </p:spPr>
        <p:txBody>
          <a:bodyPr/>
          <a:lstStyle/>
          <a:p>
            <a:r>
              <a:rPr lang="en-GB" dirty="0"/>
              <a:t>References</a:t>
            </a:r>
          </a:p>
        </p:txBody>
      </p:sp>
      <p:sp>
        <p:nvSpPr>
          <p:cNvPr id="5" name="Text Placeholder 4" descr="Text"/>
          <p:cNvSpPr>
            <a:spLocks noGrp="1"/>
          </p:cNvSpPr>
          <p:nvPr>
            <p:ph type="body" sz="quarter" idx="13"/>
          </p:nvPr>
        </p:nvSpPr>
        <p:spPr>
          <a:xfrm>
            <a:off x="360000" y="1570184"/>
            <a:ext cx="11472000" cy="4904508"/>
          </a:xfrm>
        </p:spPr>
        <p:txBody>
          <a:bodyPr/>
          <a:lstStyle/>
          <a:p>
            <a:pPr marL="0" indent="0">
              <a:buNone/>
            </a:pPr>
            <a:r>
              <a:rPr lang="en-GB" sz="1200" dirty="0"/>
              <a:t>[1] iltech.com.vn, “Unmanned surface vessels (USV),” iltech.com.vn. </a:t>
            </a:r>
            <a:r>
              <a:rPr lang="en-GB" sz="1200" dirty="0">
                <a:hlinkClick r:id="rId3">
                  <a:extLst>
                    <a:ext uri="{A12FA001-AC4F-418D-AE19-62706E023703}">
                      <ahyp:hlinkClr xmlns:ahyp="http://schemas.microsoft.com/office/drawing/2018/hyperlinkcolor" val="tx"/>
                    </a:ext>
                  </a:extLst>
                </a:hlinkClick>
              </a:rPr>
              <a:t>https://iltech.com.vn/en/unmanned-surface-vessels-usv.html</a:t>
            </a:r>
            <a:endParaRPr lang="en-GB" sz="1200" dirty="0"/>
          </a:p>
          <a:p>
            <a:pPr marL="0" indent="0">
              <a:buNone/>
            </a:pPr>
            <a:r>
              <a:rPr lang="en-GB" sz="1200" dirty="0"/>
              <a:t>[2] “</a:t>
            </a:r>
            <a:r>
              <a:rPr lang="en-GB" sz="1200" dirty="0" err="1"/>
              <a:t>Oceanalpha</a:t>
            </a:r>
            <a:r>
              <a:rPr lang="en-GB" sz="1200" dirty="0"/>
              <a:t> Develops Commercial Shipping USV | </a:t>
            </a:r>
            <a:r>
              <a:rPr lang="en-GB" sz="1200" dirty="0" err="1"/>
              <a:t>OceanAlpha</a:t>
            </a:r>
            <a:r>
              <a:rPr lang="en-GB" sz="1200" dirty="0"/>
              <a:t>,” </a:t>
            </a:r>
            <a:r>
              <a:rPr lang="en-GB" sz="1200" dirty="0" err="1"/>
              <a:t>OceanAlpha</a:t>
            </a:r>
            <a:r>
              <a:rPr lang="en-GB" sz="1200" dirty="0"/>
              <a:t>, Jul. 05, 2019. https://www.oceanalpha.com/application_cases/oceanalpha-develops-commercial-shipping-usv/ (accessed Sep. 08, 2024).</a:t>
            </a:r>
          </a:p>
          <a:p>
            <a:pPr marL="0" indent="0">
              <a:buNone/>
            </a:pPr>
            <a:r>
              <a:rPr lang="en-GB" sz="1200" dirty="0"/>
              <a:t>[3] S. Yuan et al., “Marine environmental monitoring with unmanned vehicle platforms: Present applications and future prospects,” Science of The Total Environment, vol. 858, p. 159741, Feb. 2023, </a:t>
            </a:r>
            <a:r>
              <a:rPr lang="en-GB" sz="1200" dirty="0" err="1"/>
              <a:t>doi</a:t>
            </a:r>
            <a:r>
              <a:rPr lang="en-GB" sz="1200" dirty="0"/>
              <a:t>: </a:t>
            </a:r>
            <a:r>
              <a:rPr lang="en-GB" sz="1200" dirty="0">
                <a:hlinkClick r:id="rId4">
                  <a:extLst>
                    <a:ext uri="{A12FA001-AC4F-418D-AE19-62706E023703}">
                      <ahyp:hlinkClr xmlns:ahyp="http://schemas.microsoft.com/office/drawing/2018/hyperlinkcolor" val="tx"/>
                    </a:ext>
                  </a:extLst>
                </a:hlinkClick>
              </a:rPr>
              <a:t>https://doi.org/10.1016/j.scitotenv.2022.159741</a:t>
            </a:r>
            <a:r>
              <a:rPr lang="en-GB" sz="1200" dirty="0"/>
              <a:t>.</a:t>
            </a:r>
          </a:p>
          <a:p>
            <a:pPr marL="0" indent="0">
              <a:buNone/>
            </a:pPr>
            <a:r>
              <a:rPr lang="en-GB" sz="1200" dirty="0"/>
              <a:t>[4] admin, “Technology | XOCEAN,” Xocean.com, Apr. 27, 2023. https://xocean.com/technology/ (accessed Sep. 08, 2024).</a:t>
            </a:r>
          </a:p>
          <a:p>
            <a:pPr marL="0" indent="0">
              <a:buNone/>
            </a:pPr>
            <a:r>
              <a:rPr lang="en-GB" sz="1200" dirty="0"/>
              <a:t>[5] Karl von </a:t>
            </a:r>
            <a:r>
              <a:rPr lang="en-GB" sz="1200" dirty="0" err="1"/>
              <a:t>Ellenrieder</a:t>
            </a:r>
            <a:r>
              <a:rPr lang="en-GB" sz="1200" dirty="0"/>
              <a:t> and J. Wampler, “Unmanned Surface Vessel (USV) Systems for Bridge Inspection.,” Aug. 2016.</a:t>
            </a:r>
          </a:p>
          <a:p>
            <a:pPr marL="0" indent="0">
              <a:buNone/>
            </a:pPr>
            <a:r>
              <a:rPr lang="en-GB" sz="1200" dirty="0"/>
              <a:t>[6] H. Zhao et al., “Pyramid scene parsing network,” in Proceedings of the IEEE conference on computer vision and pattern recognition, pp. 2881–2890, 2017.</a:t>
            </a:r>
          </a:p>
          <a:p>
            <a:pPr marL="0" indent="0">
              <a:buNone/>
            </a:pPr>
            <a:r>
              <a:rPr lang="en-GB" sz="1200" dirty="0"/>
              <a:t>[7] O. </a:t>
            </a:r>
            <a:r>
              <a:rPr lang="en-GB" sz="1200" dirty="0" err="1"/>
              <a:t>Ronneberger</a:t>
            </a:r>
            <a:r>
              <a:rPr lang="en-GB" sz="1200" dirty="0"/>
              <a:t>, P. Fischer, and T. </a:t>
            </a:r>
            <a:r>
              <a:rPr lang="en-GB" sz="1200" dirty="0" err="1"/>
              <a:t>Brox</a:t>
            </a:r>
            <a:r>
              <a:rPr lang="en-GB" sz="1200" dirty="0"/>
              <a:t>, “U-net: Convolutional networks for biomedical image segmentation,” in Medical image computing and computer-assisted intervention–MICCAI 2015: 18th international conference, Munich, Germany, October 5-9, 2015, proceedings, part III 18, pp. 234–241, Springer, 2015. </a:t>
            </a:r>
          </a:p>
          <a:p>
            <a:pPr marL="0" indent="0">
              <a:buNone/>
            </a:pPr>
            <a:r>
              <a:rPr lang="en-GB" sz="1200" dirty="0"/>
              <a:t>[8] L.-C. Chen, Y. Zhu, G. Papandreou, F. </a:t>
            </a:r>
            <a:r>
              <a:rPr lang="en-GB" sz="1200" dirty="0" err="1"/>
              <a:t>Schroff</a:t>
            </a:r>
            <a:r>
              <a:rPr lang="en-GB" sz="1200" dirty="0"/>
              <a:t>, and H. Adam, “Encoder-decoder with </a:t>
            </a:r>
            <a:r>
              <a:rPr lang="en-GB" sz="1200" dirty="0" err="1"/>
              <a:t>atrous</a:t>
            </a:r>
            <a:r>
              <a:rPr lang="en-GB" sz="1200" dirty="0"/>
              <a:t> separable convolution for semantic image segmentation,” in Proceedings of the European conference on computer vision (ECCV), pp. 801–818, 2018.</a:t>
            </a:r>
          </a:p>
          <a:p>
            <a:pPr marL="0" indent="0">
              <a:buNone/>
            </a:pPr>
            <a:r>
              <a:rPr lang="en-GB" sz="1200" dirty="0"/>
              <a:t>[9] V. </a:t>
            </a:r>
            <a:r>
              <a:rPr lang="en-GB" sz="1200" dirty="0" err="1"/>
              <a:t>Badrinarayanan</a:t>
            </a:r>
            <a:r>
              <a:rPr lang="en-GB" sz="1200" dirty="0"/>
              <a:t>, A. Kendall, and R. </a:t>
            </a:r>
            <a:r>
              <a:rPr lang="en-GB" sz="1200" dirty="0" err="1"/>
              <a:t>Cipolla</a:t>
            </a:r>
            <a:r>
              <a:rPr lang="en-GB" sz="1200" dirty="0"/>
              <a:t>, “</a:t>
            </a:r>
            <a:r>
              <a:rPr lang="en-GB" sz="1200" dirty="0" err="1"/>
              <a:t>Segnet</a:t>
            </a:r>
            <a:r>
              <a:rPr lang="en-GB" sz="1200" dirty="0"/>
              <a:t>: A deep convolutional encoder-decoder architecture for image segmentation,” IEEE transactions on pattern analysis and machine intelligence, vol. 39, no. 12, pp. 2481–2495, 2017.</a:t>
            </a:r>
          </a:p>
          <a:p>
            <a:pPr marL="0" indent="0">
              <a:buNone/>
            </a:pPr>
            <a:r>
              <a:rPr lang="en-GB" sz="1200" dirty="0"/>
              <a:t>[10] B. </a:t>
            </a:r>
            <a:r>
              <a:rPr lang="en-GB" sz="1200" dirty="0" err="1"/>
              <a:t>Bovcon</a:t>
            </a:r>
            <a:r>
              <a:rPr lang="en-GB" sz="1200" dirty="0"/>
              <a:t> and M. </a:t>
            </a:r>
            <a:r>
              <a:rPr lang="en-GB" sz="1200" dirty="0" err="1"/>
              <a:t>Kristan</a:t>
            </a:r>
            <a:r>
              <a:rPr lang="en-GB" sz="1200" dirty="0"/>
              <a:t>, “</a:t>
            </a:r>
            <a:r>
              <a:rPr lang="en-GB" sz="1200" dirty="0" err="1"/>
              <a:t>Wasr</a:t>
            </a:r>
            <a:r>
              <a:rPr lang="en-GB" sz="1200" dirty="0"/>
              <a:t>—a water segmentation and refinement maritime obstacle detection network,” IEEE Transactions on Cybernetics, vol. 52, no. 12, pp. 12661–12674, 2022.</a:t>
            </a:r>
          </a:p>
          <a:p>
            <a:pPr marL="0" indent="0">
              <a:buNone/>
            </a:pPr>
            <a:r>
              <a:rPr lang="en-GB" sz="1200" dirty="0"/>
              <a:t>[11] B. </a:t>
            </a:r>
            <a:r>
              <a:rPr lang="en-GB" sz="1200" dirty="0" err="1"/>
              <a:t>Bovcon</a:t>
            </a:r>
            <a:r>
              <a:rPr lang="en-GB" sz="1200" dirty="0"/>
              <a:t>, J. </a:t>
            </a:r>
            <a:r>
              <a:rPr lang="en-GB" sz="1200" dirty="0" err="1"/>
              <a:t>Muhovic</a:t>
            </a:r>
            <a:r>
              <a:rPr lang="en-GB" sz="1200" dirty="0"/>
              <a:t>, J. Per ˇ s, and M. </a:t>
            </a:r>
            <a:r>
              <a:rPr lang="en-GB" sz="1200" dirty="0" err="1"/>
              <a:t>Kristan</a:t>
            </a:r>
            <a:r>
              <a:rPr lang="en-GB" sz="1200" dirty="0"/>
              <a:t>, “The mastr1325 dataset for training deep </a:t>
            </a:r>
            <a:r>
              <a:rPr lang="en-GB" sz="1200" dirty="0" err="1"/>
              <a:t>usv</a:t>
            </a:r>
            <a:r>
              <a:rPr lang="en-GB" sz="1200" dirty="0"/>
              <a:t> obstacle ˇ detection models,” in 2019 IEEE/RSJ International Conference on Intelligent Robots and Systems (IROS), IEEE, 2019</a:t>
            </a:r>
          </a:p>
          <a:p>
            <a:pPr marL="0" indent="0">
              <a:buNone/>
            </a:pPr>
            <a:r>
              <a:rPr lang="en-GB" sz="1200" dirty="0"/>
              <a:t>[12] W. Zhang, X. He, W. Li, Z. Zhang, Y. Luo, L. Su, and P. Wang, “An integrated ship segmentation method based on discriminator and extractor,” Image and Vision Computing, vol. 93, p. 103824, 2020. </a:t>
            </a:r>
          </a:p>
        </p:txBody>
      </p:sp>
    </p:spTree>
    <p:extLst>
      <p:ext uri="{BB962C8B-B14F-4D97-AF65-F5344CB8AC3E}">
        <p14:creationId xmlns:p14="http://schemas.microsoft.com/office/powerpoint/2010/main" val="730756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9"/>
            <a:ext cx="11472000" cy="670184"/>
          </a:xfrm>
        </p:spPr>
        <p:txBody>
          <a:bodyPr/>
          <a:lstStyle/>
          <a:p>
            <a:r>
              <a:rPr lang="en-GB" dirty="0"/>
              <a:t>References</a:t>
            </a:r>
          </a:p>
        </p:txBody>
      </p:sp>
      <p:sp>
        <p:nvSpPr>
          <p:cNvPr id="7" name="文本框 6">
            <a:extLst>
              <a:ext uri="{FF2B5EF4-FFF2-40B4-BE49-F238E27FC236}">
                <a16:creationId xmlns:a16="http://schemas.microsoft.com/office/drawing/2014/main" id="{178FA3AB-7771-2F85-DCE7-8D3BBC4BED72}"/>
              </a:ext>
            </a:extLst>
          </p:cNvPr>
          <p:cNvSpPr txBox="1"/>
          <p:nvPr/>
        </p:nvSpPr>
        <p:spPr>
          <a:xfrm>
            <a:off x="360000" y="1570183"/>
            <a:ext cx="11472000" cy="3649204"/>
          </a:xfrm>
          <a:prstGeom prst="rect">
            <a:avLst/>
          </a:prstGeom>
          <a:noFill/>
        </p:spPr>
        <p:txBody>
          <a:bodyPr wrap="square">
            <a:spAutoFit/>
          </a:bodyPr>
          <a:lstStyle/>
          <a:p>
            <a:pPr eaLnBrk="1" hangingPunct="1">
              <a:lnSpc>
                <a:spcPct val="90000"/>
              </a:lnSpc>
              <a:spcBef>
                <a:spcPts val="1000"/>
              </a:spcBef>
            </a:pPr>
            <a:r>
              <a:rPr lang="en-GB" sz="1200" dirty="0">
                <a:latin typeface="+mn-lt"/>
              </a:rPr>
              <a:t>[13] Y. Sun, L. Su, Y. Luo, H. Meng, Z. Zhang, W. Zhang, and S. Yuan, “</a:t>
            </a:r>
            <a:r>
              <a:rPr lang="en-GB" sz="1200" dirty="0" err="1">
                <a:latin typeface="+mn-lt"/>
              </a:rPr>
              <a:t>Irdclnet</a:t>
            </a:r>
            <a:r>
              <a:rPr lang="en-GB" sz="1200" dirty="0">
                <a:latin typeface="+mn-lt"/>
              </a:rPr>
              <a:t>: Instance segmentation of ship images based on interference reduction and dynamic contour learning in foggy scenes,” IEEE Transactions on Circuits and Systems for Video Technology, vol. 32, no. 9, pp. 6029–6043, 2022. </a:t>
            </a:r>
          </a:p>
          <a:p>
            <a:pPr eaLnBrk="1" hangingPunct="1">
              <a:lnSpc>
                <a:spcPct val="90000"/>
              </a:lnSpc>
              <a:spcBef>
                <a:spcPts val="1000"/>
              </a:spcBef>
            </a:pPr>
            <a:r>
              <a:rPr lang="en-GB" sz="1200" dirty="0">
                <a:latin typeface="+mn-lt"/>
              </a:rPr>
              <a:t>[14] J. </a:t>
            </a:r>
            <a:r>
              <a:rPr lang="en-GB" sz="1200" dirty="0" err="1">
                <a:latin typeface="+mn-lt"/>
              </a:rPr>
              <a:t>Taipalmaa</a:t>
            </a:r>
            <a:r>
              <a:rPr lang="en-GB" sz="1200" dirty="0">
                <a:latin typeface="+mn-lt"/>
              </a:rPr>
              <a:t>, N. </a:t>
            </a:r>
            <a:r>
              <a:rPr lang="en-GB" sz="1200" dirty="0" err="1">
                <a:latin typeface="+mn-lt"/>
              </a:rPr>
              <a:t>Passalis</a:t>
            </a:r>
            <a:r>
              <a:rPr lang="en-GB" sz="1200" dirty="0">
                <a:latin typeface="+mn-lt"/>
              </a:rPr>
              <a:t>, H. Zhang, M. </a:t>
            </a:r>
            <a:r>
              <a:rPr lang="en-GB" sz="1200" dirty="0" err="1">
                <a:latin typeface="+mn-lt"/>
              </a:rPr>
              <a:t>Gabbouj</a:t>
            </a:r>
            <a:r>
              <a:rPr lang="en-GB" sz="1200" dirty="0">
                <a:latin typeface="+mn-lt"/>
              </a:rPr>
              <a:t>, and J. </a:t>
            </a:r>
            <a:r>
              <a:rPr lang="en-GB" sz="1200" dirty="0" err="1">
                <a:latin typeface="+mn-lt"/>
              </a:rPr>
              <a:t>Raitoharju</a:t>
            </a:r>
            <a:r>
              <a:rPr lang="en-GB" sz="1200" dirty="0">
                <a:latin typeface="+mn-lt"/>
              </a:rPr>
              <a:t>, “High-resolution water segmentation for autonomous unmanned surface vehicles: a novel dataset and evaluation,” in 2019 IEEE 29th International Workshop on Machine Learning for Signal Processing (MLSP), pp. 1–6, 2019.</a:t>
            </a:r>
          </a:p>
          <a:p>
            <a:pPr eaLnBrk="1" hangingPunct="1">
              <a:lnSpc>
                <a:spcPct val="90000"/>
              </a:lnSpc>
              <a:spcBef>
                <a:spcPts val="1000"/>
              </a:spcBef>
            </a:pPr>
            <a:r>
              <a:rPr lang="en-GB" sz="1200" dirty="0">
                <a:latin typeface="+mn-lt"/>
              </a:rPr>
              <a:t>[15] B. </a:t>
            </a:r>
            <a:r>
              <a:rPr lang="en-GB" sz="1200" dirty="0" err="1">
                <a:latin typeface="+mn-lt"/>
              </a:rPr>
              <a:t>Bovcon</a:t>
            </a:r>
            <a:r>
              <a:rPr lang="en-GB" sz="1200" dirty="0">
                <a:latin typeface="+mn-lt"/>
              </a:rPr>
              <a:t>, J. </a:t>
            </a:r>
            <a:r>
              <a:rPr lang="en-GB" sz="1200" dirty="0" err="1">
                <a:latin typeface="+mn-lt"/>
              </a:rPr>
              <a:t>Muhovic</a:t>
            </a:r>
            <a:r>
              <a:rPr lang="en-GB" sz="1200" dirty="0">
                <a:latin typeface="+mn-lt"/>
              </a:rPr>
              <a:t>, J. Per ˇ s, and M. </a:t>
            </a:r>
            <a:r>
              <a:rPr lang="en-GB" sz="1200" dirty="0" err="1">
                <a:latin typeface="+mn-lt"/>
              </a:rPr>
              <a:t>Kristan</a:t>
            </a:r>
            <a:r>
              <a:rPr lang="en-GB" sz="1200" dirty="0">
                <a:latin typeface="+mn-lt"/>
              </a:rPr>
              <a:t>, “The mastr1325 dataset for training deep </a:t>
            </a:r>
            <a:r>
              <a:rPr lang="en-GB" sz="1200" dirty="0" err="1">
                <a:latin typeface="+mn-lt"/>
              </a:rPr>
              <a:t>usv</a:t>
            </a:r>
            <a:r>
              <a:rPr lang="en-GB" sz="1200" dirty="0">
                <a:latin typeface="+mn-lt"/>
              </a:rPr>
              <a:t> obstacle ˇ detection models,” in 2019 IEEE/RSJ International Conference on Intelligent Robots and Systems (IROS), IEEE, 2019</a:t>
            </a:r>
          </a:p>
          <a:p>
            <a:pPr eaLnBrk="1" hangingPunct="1">
              <a:lnSpc>
                <a:spcPct val="90000"/>
              </a:lnSpc>
              <a:spcBef>
                <a:spcPts val="1000"/>
              </a:spcBef>
            </a:pPr>
            <a:r>
              <a:rPr lang="en-GB" sz="1200" dirty="0">
                <a:latin typeface="+mn-lt"/>
              </a:rPr>
              <a:t>[16] Y. Kim, J. Park, S. Kang, and H. Kim, “Introducing vada: Novel image segmentation model for maritime object segmentation using new dataset,” </a:t>
            </a:r>
            <a:r>
              <a:rPr lang="en-GB" sz="1200" dirty="0" err="1">
                <a:latin typeface="+mn-lt"/>
              </a:rPr>
              <a:t>arXiv</a:t>
            </a:r>
            <a:r>
              <a:rPr lang="en-GB" sz="1200" dirty="0">
                <a:latin typeface="+mn-lt"/>
              </a:rPr>
              <a:t> preprint arXiv:2407.09005, 2024.</a:t>
            </a:r>
          </a:p>
          <a:p>
            <a:pPr eaLnBrk="1" hangingPunct="1">
              <a:lnSpc>
                <a:spcPct val="90000"/>
              </a:lnSpc>
              <a:spcBef>
                <a:spcPts val="1000"/>
              </a:spcBef>
            </a:pPr>
            <a:r>
              <a:rPr lang="en-GB" sz="1200" dirty="0">
                <a:latin typeface="+mn-lt"/>
              </a:rPr>
              <a:t>[17] A. Kendall and Y. Gal, “What uncertainties do we need in </a:t>
            </a:r>
            <a:r>
              <a:rPr lang="en-GB" sz="1200" dirty="0" err="1">
                <a:latin typeface="+mn-lt"/>
              </a:rPr>
              <a:t>bayesian</a:t>
            </a:r>
            <a:r>
              <a:rPr lang="en-GB" sz="1200" dirty="0">
                <a:latin typeface="+mn-lt"/>
              </a:rPr>
              <a:t> deep learning for computer vision?,” Advances in neural information processing systems, vol. 30, 2017.</a:t>
            </a:r>
          </a:p>
          <a:p>
            <a:pPr eaLnBrk="1" hangingPunct="1">
              <a:lnSpc>
                <a:spcPct val="90000"/>
              </a:lnSpc>
              <a:spcBef>
                <a:spcPts val="1000"/>
              </a:spcBef>
            </a:pPr>
            <a:r>
              <a:rPr lang="en-GB" sz="1200" dirty="0">
                <a:latin typeface="+mn-lt"/>
              </a:rPr>
              <a:t>[18] Y. Hou, E. Zheng, W. Guo, Q. Xiao and Z. Xu, "Learning Bayesian Network Parameters With Small Data Set: A Parameter Extension under Constraints Method," in IEEE Access, vol. 8, pp. 24979-24989, 2020, </a:t>
            </a:r>
            <a:r>
              <a:rPr lang="en-GB" sz="1200" dirty="0" err="1">
                <a:latin typeface="+mn-lt"/>
              </a:rPr>
              <a:t>doi</a:t>
            </a:r>
            <a:r>
              <a:rPr lang="en-GB" sz="1200" dirty="0">
                <a:latin typeface="+mn-lt"/>
              </a:rPr>
              <a:t>: 10.1109/ACCESS.2020.2971099. </a:t>
            </a:r>
          </a:p>
          <a:p>
            <a:pPr eaLnBrk="1" hangingPunct="1">
              <a:lnSpc>
                <a:spcPct val="90000"/>
              </a:lnSpc>
              <a:spcBef>
                <a:spcPts val="1000"/>
              </a:spcBef>
            </a:pPr>
            <a:r>
              <a:rPr lang="en-GB" sz="1200" dirty="0">
                <a:latin typeface="+mn-lt"/>
              </a:rPr>
              <a:t>[19] D. K. Prasad, D. Rajan, L. </a:t>
            </a:r>
            <a:r>
              <a:rPr lang="en-GB" sz="1200" dirty="0" err="1">
                <a:latin typeface="+mn-lt"/>
              </a:rPr>
              <a:t>Rachmawati</a:t>
            </a:r>
            <a:r>
              <a:rPr lang="en-GB" sz="1200" dirty="0">
                <a:latin typeface="+mn-lt"/>
              </a:rPr>
              <a:t>, E. </a:t>
            </a:r>
            <a:r>
              <a:rPr lang="en-GB" sz="1200" dirty="0" err="1">
                <a:latin typeface="+mn-lt"/>
              </a:rPr>
              <a:t>Rajabally</a:t>
            </a:r>
            <a:r>
              <a:rPr lang="en-GB" sz="1200" dirty="0">
                <a:latin typeface="+mn-lt"/>
              </a:rPr>
              <a:t> and C. Quek, "Video Processing From Electro-Optical Sensors for Object Detection and Tracking in a Maritime Environment: A Survey," in IEEE Transactions on Intelligent Transportation Systems, vol. 18, no. 8, pp. 1993-2016, Aug. 2017, </a:t>
            </a:r>
            <a:r>
              <a:rPr lang="en-GB" sz="1200" dirty="0" err="1">
                <a:latin typeface="+mn-lt"/>
              </a:rPr>
              <a:t>doi</a:t>
            </a:r>
            <a:r>
              <a:rPr lang="en-GB" sz="1200" dirty="0">
                <a:latin typeface="+mn-lt"/>
              </a:rPr>
              <a:t>: 10.1109/TITS.2016.2634580. </a:t>
            </a:r>
          </a:p>
          <a:p>
            <a:pPr eaLnBrk="1" hangingPunct="1">
              <a:lnSpc>
                <a:spcPct val="90000"/>
              </a:lnSpc>
              <a:spcBef>
                <a:spcPts val="1000"/>
              </a:spcBef>
            </a:pPr>
            <a:r>
              <a:rPr lang="en-GB" sz="1200" dirty="0">
                <a:latin typeface="+mn-lt"/>
              </a:rPr>
              <a:t>[20] B. </a:t>
            </a:r>
            <a:r>
              <a:rPr lang="en-GB" sz="1200" dirty="0" err="1">
                <a:latin typeface="+mn-lt"/>
              </a:rPr>
              <a:t>Bovcon</a:t>
            </a:r>
            <a:r>
              <a:rPr lang="en-GB" sz="1200" dirty="0">
                <a:latin typeface="+mn-lt"/>
              </a:rPr>
              <a:t> and M. </a:t>
            </a:r>
            <a:r>
              <a:rPr lang="en-GB" sz="1200" dirty="0" err="1">
                <a:latin typeface="+mn-lt"/>
              </a:rPr>
              <a:t>Kristan</a:t>
            </a:r>
            <a:r>
              <a:rPr lang="en-GB" sz="1200" dirty="0">
                <a:latin typeface="+mn-lt"/>
              </a:rPr>
              <a:t>, "</a:t>
            </a:r>
            <a:r>
              <a:rPr lang="en-GB" sz="1200" dirty="0" err="1">
                <a:latin typeface="+mn-lt"/>
              </a:rPr>
              <a:t>WaSR</a:t>
            </a:r>
            <a:r>
              <a:rPr lang="en-GB" sz="1200" dirty="0">
                <a:latin typeface="+mn-lt"/>
              </a:rPr>
              <a:t>—A Water Segmentation and Refinement Maritime Obstacle Detection Network," in IEEE Transactions on Cybernetics, vol. 52, no. 12, pp. 12661-12674, Dec. 2022, </a:t>
            </a:r>
            <a:r>
              <a:rPr lang="en-GB" sz="1200" dirty="0" err="1">
                <a:latin typeface="+mn-lt"/>
              </a:rPr>
              <a:t>doi</a:t>
            </a:r>
            <a:r>
              <a:rPr lang="en-GB" sz="1200" dirty="0">
                <a:latin typeface="+mn-lt"/>
              </a:rPr>
              <a:t>: 10.1109/TCYB.2021.3085856. </a:t>
            </a:r>
          </a:p>
        </p:txBody>
      </p:sp>
    </p:spTree>
    <p:extLst>
      <p:ext uri="{BB962C8B-B14F-4D97-AF65-F5344CB8AC3E}">
        <p14:creationId xmlns:p14="http://schemas.microsoft.com/office/powerpoint/2010/main" val="2046717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Heading"/>
          <p:cNvSpPr>
            <a:spLocks noGrp="1"/>
          </p:cNvSpPr>
          <p:nvPr>
            <p:ph type="title"/>
          </p:nvPr>
        </p:nvSpPr>
        <p:spPr/>
        <p:txBody>
          <a:bodyPr/>
          <a:lstStyle/>
          <a:p>
            <a:r>
              <a:rPr lang="en-GB" dirty="0"/>
              <a:t>Q &amp; A</a:t>
            </a:r>
            <a:br>
              <a:rPr lang="en-GB" dirty="0"/>
            </a:br>
            <a:br>
              <a:rPr lang="en-GB" sz="1400" dirty="0"/>
            </a:br>
            <a:r>
              <a:rPr lang="en-GB" sz="2800" b="0" dirty="0"/>
              <a:t>GitHub repository</a:t>
            </a:r>
          </a:p>
        </p:txBody>
      </p:sp>
      <p:pic>
        <p:nvPicPr>
          <p:cNvPr id="3" name="图片 2">
            <a:extLst>
              <a:ext uri="{FF2B5EF4-FFF2-40B4-BE49-F238E27FC236}">
                <a16:creationId xmlns:a16="http://schemas.microsoft.com/office/drawing/2014/main" id="{64815B27-1325-0AAF-F707-AF960D26BC1E}"/>
              </a:ext>
            </a:extLst>
          </p:cNvPr>
          <p:cNvPicPr>
            <a:picLocks noChangeAspect="1"/>
          </p:cNvPicPr>
          <p:nvPr/>
        </p:nvPicPr>
        <p:blipFill>
          <a:blip r:embed="rId2"/>
          <a:srcRect l="15270" t="16835" r="16956" b="5455"/>
          <a:stretch/>
        </p:blipFill>
        <p:spPr>
          <a:xfrm>
            <a:off x="3843500" y="2009381"/>
            <a:ext cx="4504999" cy="4446837"/>
          </a:xfrm>
          <a:prstGeom prst="rect">
            <a:avLst/>
          </a:prstGeom>
        </p:spPr>
      </p:pic>
    </p:spTree>
    <p:extLst>
      <p:ext uri="{BB962C8B-B14F-4D97-AF65-F5344CB8AC3E}">
        <p14:creationId xmlns:p14="http://schemas.microsoft.com/office/powerpoint/2010/main" val="242822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Objectives</a:t>
            </a:r>
          </a:p>
        </p:txBody>
      </p:sp>
      <p:sp>
        <p:nvSpPr>
          <p:cNvPr id="5" name="Text Placeholder 4" descr="Text"/>
          <p:cNvSpPr>
            <a:spLocks noGrp="1"/>
          </p:cNvSpPr>
          <p:nvPr>
            <p:ph type="body" sz="quarter" idx="13"/>
          </p:nvPr>
        </p:nvSpPr>
        <p:spPr>
          <a:xfrm>
            <a:off x="360000" y="1727200"/>
            <a:ext cx="11472000" cy="3269673"/>
          </a:xfrm>
        </p:spPr>
        <p:txBody>
          <a:bodyPr/>
          <a:lstStyle/>
          <a:p>
            <a:pPr>
              <a:lnSpc>
                <a:spcPct val="100000"/>
              </a:lnSpc>
            </a:pPr>
            <a:r>
              <a:rPr lang="en-GB" dirty="0"/>
              <a:t>E</a:t>
            </a:r>
            <a:r>
              <a:rPr lang="en-US" altLang="zh-CN" dirty="0" err="1"/>
              <a:t>nhance</a:t>
            </a:r>
            <a:r>
              <a:rPr lang="en-GB" dirty="0"/>
              <a:t> the visual detection capabilities of USVs</a:t>
            </a:r>
          </a:p>
          <a:p>
            <a:pPr>
              <a:lnSpc>
                <a:spcPct val="100000"/>
              </a:lnSpc>
            </a:pPr>
            <a:r>
              <a:rPr lang="en-GB" dirty="0"/>
              <a:t>Addresses the challenges posed by dataset scarcity</a:t>
            </a:r>
          </a:p>
          <a:p>
            <a:pPr>
              <a:lnSpc>
                <a:spcPct val="100000"/>
              </a:lnSpc>
            </a:pPr>
            <a:r>
              <a:rPr lang="en-GB" dirty="0"/>
              <a:t>Improve the performance of USV perception systems in novel scenarios</a:t>
            </a:r>
          </a:p>
          <a:p>
            <a:pPr marL="0" indent="0">
              <a:lnSpc>
                <a:spcPct val="100000"/>
              </a:lnSpc>
              <a:buNone/>
            </a:pPr>
            <a:r>
              <a:rPr lang="en-GB" dirty="0"/>
              <a:t>Use Bayesian deep learning based semantic segmentation to further improve the autonomy of USVs</a:t>
            </a:r>
          </a:p>
          <a:p>
            <a:pPr>
              <a:lnSpc>
                <a:spcPct val="100000"/>
              </a:lnSpc>
            </a:pPr>
            <a:endParaRPr lang="en-GB" dirty="0"/>
          </a:p>
        </p:txBody>
      </p:sp>
    </p:spTree>
    <p:extLst>
      <p:ext uri="{BB962C8B-B14F-4D97-AF65-F5344CB8AC3E}">
        <p14:creationId xmlns:p14="http://schemas.microsoft.com/office/powerpoint/2010/main" val="393738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Design</a:t>
            </a:r>
          </a:p>
        </p:txBody>
      </p:sp>
      <p:sp>
        <p:nvSpPr>
          <p:cNvPr id="5" name="Text Placeholder 4" descr="Text"/>
          <p:cNvSpPr>
            <a:spLocks noGrp="1"/>
          </p:cNvSpPr>
          <p:nvPr>
            <p:ph type="body" sz="quarter" idx="13"/>
          </p:nvPr>
        </p:nvSpPr>
        <p:spPr>
          <a:xfrm>
            <a:off x="360000" y="1727199"/>
            <a:ext cx="11222400" cy="4284801"/>
          </a:xfrm>
        </p:spPr>
        <p:txBody>
          <a:bodyPr/>
          <a:lstStyle/>
          <a:p>
            <a:pPr marL="0" indent="0">
              <a:lnSpc>
                <a:spcPct val="100000"/>
              </a:lnSpc>
              <a:buNone/>
            </a:pPr>
            <a:r>
              <a:rPr lang="en-GB" b="1" i="1" dirty="0"/>
              <a:t>Why use semantic segmentation for improving autonomy ?</a:t>
            </a:r>
          </a:p>
          <a:p>
            <a:r>
              <a:rPr lang="en-GB" dirty="0"/>
              <a:t>Leverage successful experiences from UGV </a:t>
            </a:r>
            <a:r>
              <a:rPr lang="en-GB" b="0" i="0" dirty="0">
                <a:solidFill>
                  <a:srgbClr val="202122"/>
                </a:solidFill>
                <a:effectLst/>
                <a:latin typeface="Arial" panose="020B0604020202020204" pitchFamily="34" charset="0"/>
              </a:rPr>
              <a:t>(</a:t>
            </a:r>
            <a:r>
              <a:rPr lang="en-GB" dirty="0"/>
              <a:t>unmanned ground vehicles</a:t>
            </a:r>
            <a:r>
              <a:rPr lang="en-GB" b="0" i="0" dirty="0">
                <a:solidFill>
                  <a:srgbClr val="202122"/>
                </a:solidFill>
                <a:effectLst/>
                <a:latin typeface="Arial" panose="020B0604020202020204" pitchFamily="34" charset="0"/>
              </a:rPr>
              <a:t>) </a:t>
            </a:r>
            <a:r>
              <a:rPr lang="en-GB" dirty="0"/>
              <a:t>domain</a:t>
            </a:r>
            <a:endParaRPr lang="en-GB" b="0" i="0" dirty="0">
              <a:solidFill>
                <a:srgbClr val="202122"/>
              </a:solidFill>
              <a:effectLst/>
              <a:latin typeface="Arial" panose="020B0604020202020204" pitchFamily="34" charset="0"/>
            </a:endParaRPr>
          </a:p>
          <a:p>
            <a:pPr>
              <a:lnSpc>
                <a:spcPct val="100000"/>
              </a:lnSpc>
            </a:pPr>
            <a:r>
              <a:rPr lang="en-GB" dirty="0"/>
              <a:t>Adapt to the limited payload of USVs </a:t>
            </a:r>
          </a:p>
          <a:p>
            <a:pPr>
              <a:lnSpc>
                <a:spcPct val="100000"/>
              </a:lnSpc>
            </a:pPr>
            <a:r>
              <a:rPr lang="en-GB" dirty="0"/>
              <a:t>Semantic segmentation for precise obstacle detection</a:t>
            </a:r>
          </a:p>
          <a:p>
            <a:pPr>
              <a:lnSpc>
                <a:spcPct val="100000"/>
              </a:lnSpc>
            </a:pPr>
            <a:r>
              <a:rPr lang="en-GB" dirty="0"/>
              <a:t>Apply a deep learning approach to perform semantic segmentation</a:t>
            </a:r>
          </a:p>
          <a:p>
            <a:pPr>
              <a:lnSpc>
                <a:spcPct val="100000"/>
              </a:lnSpc>
            </a:pPr>
            <a:endParaRPr lang="en-GB" dirty="0"/>
          </a:p>
          <a:p>
            <a:pPr marL="0" indent="0">
              <a:lnSpc>
                <a:spcPct val="100000"/>
              </a:lnSpc>
              <a:buNone/>
            </a:pPr>
            <a:r>
              <a:rPr lang="en-GB" b="1" i="1" dirty="0"/>
              <a:t>How to implement the deep learning approach?</a:t>
            </a:r>
          </a:p>
          <a:p>
            <a:pPr>
              <a:lnSpc>
                <a:spcPct val="100000"/>
              </a:lnSpc>
            </a:pPr>
            <a:r>
              <a:rPr lang="en-GB" dirty="0"/>
              <a:t>Architecture selection</a:t>
            </a:r>
          </a:p>
          <a:p>
            <a:pPr>
              <a:lnSpc>
                <a:spcPct val="100000"/>
              </a:lnSpc>
            </a:pPr>
            <a:r>
              <a:rPr lang="en-GB" dirty="0"/>
              <a:t>Dataset selection</a:t>
            </a:r>
          </a:p>
          <a:p>
            <a:endParaRPr lang="en-GB" dirty="0"/>
          </a:p>
        </p:txBody>
      </p:sp>
    </p:spTree>
    <p:extLst>
      <p:ext uri="{BB962C8B-B14F-4D97-AF65-F5344CB8AC3E}">
        <p14:creationId xmlns:p14="http://schemas.microsoft.com/office/powerpoint/2010/main" val="1532208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Design</a:t>
            </a:r>
          </a:p>
        </p:txBody>
      </p:sp>
      <p:sp>
        <p:nvSpPr>
          <p:cNvPr id="5" name="Text Placeholder 4" descr="Text"/>
          <p:cNvSpPr>
            <a:spLocks noGrp="1"/>
          </p:cNvSpPr>
          <p:nvPr>
            <p:ph type="body" sz="quarter" idx="13"/>
          </p:nvPr>
        </p:nvSpPr>
        <p:spPr>
          <a:xfrm>
            <a:off x="360000" y="1727199"/>
            <a:ext cx="11472000" cy="4756727"/>
          </a:xfrm>
        </p:spPr>
        <p:txBody>
          <a:bodyPr/>
          <a:lstStyle/>
          <a:p>
            <a:pPr marL="0" indent="0">
              <a:lnSpc>
                <a:spcPct val="100000"/>
              </a:lnSpc>
              <a:buNone/>
            </a:pPr>
            <a:r>
              <a:rPr lang="en-GB" b="1" i="1" dirty="0"/>
              <a:t>Architecture Selection</a:t>
            </a:r>
          </a:p>
          <a:p>
            <a:pPr>
              <a:lnSpc>
                <a:spcPct val="100000"/>
              </a:lnSpc>
            </a:pPr>
            <a:r>
              <a:rPr lang="en-GB" dirty="0"/>
              <a:t>F</a:t>
            </a:r>
            <a:r>
              <a:rPr lang="en-US" dirty="0" err="1"/>
              <a:t>ocus</a:t>
            </a:r>
            <a:r>
              <a:rPr lang="en-US" altLang="zh-CN" dirty="0"/>
              <a:t> on the architectures used for semantic segmentation</a:t>
            </a:r>
          </a:p>
          <a:p>
            <a:pPr>
              <a:lnSpc>
                <a:spcPct val="100000"/>
              </a:lnSpc>
            </a:pPr>
            <a:r>
              <a:rPr lang="en-US" dirty="0"/>
              <a:t>PSPNet [6], U-Net [7], </a:t>
            </a:r>
            <a:r>
              <a:rPr lang="en-GB" dirty="0"/>
              <a:t>the DeepLab family [8], and SegNet [9]</a:t>
            </a:r>
          </a:p>
          <a:p>
            <a:pPr>
              <a:lnSpc>
                <a:spcPct val="100000"/>
              </a:lnSpc>
            </a:pPr>
            <a:r>
              <a:rPr lang="en-GB" dirty="0"/>
              <a:t>Architectures performances on different maritime dataset [10], [11]</a:t>
            </a:r>
          </a:p>
          <a:p>
            <a:pPr>
              <a:lnSpc>
                <a:spcPct val="100000"/>
              </a:lnSpc>
            </a:pPr>
            <a:endParaRPr lang="en-GB" dirty="0"/>
          </a:p>
          <a:p>
            <a:pPr>
              <a:lnSpc>
                <a:spcPct val="100000"/>
              </a:lnSpc>
            </a:pPr>
            <a:endParaRPr lang="en-GB" dirty="0"/>
          </a:p>
          <a:p>
            <a:pPr>
              <a:lnSpc>
                <a:spcPct val="100000"/>
              </a:lnSpc>
            </a:pPr>
            <a:endParaRPr lang="en-GB" dirty="0"/>
          </a:p>
          <a:p>
            <a:pPr>
              <a:lnSpc>
                <a:spcPct val="100000"/>
              </a:lnSpc>
            </a:pPr>
            <a:endParaRPr lang="en-GB" dirty="0"/>
          </a:p>
          <a:p>
            <a:pPr marL="0" indent="0">
              <a:lnSpc>
                <a:spcPct val="100000"/>
              </a:lnSpc>
              <a:buNone/>
            </a:pPr>
            <a:endParaRPr lang="en-GB" dirty="0"/>
          </a:p>
          <a:p>
            <a:pPr>
              <a:lnSpc>
                <a:spcPct val="100000"/>
              </a:lnSpc>
            </a:pPr>
            <a:r>
              <a:rPr lang="en-GB" dirty="0"/>
              <a:t>SegNet demonstrates outstanding performance</a:t>
            </a:r>
          </a:p>
          <a:p>
            <a:pPr marL="0" indent="0">
              <a:lnSpc>
                <a:spcPct val="100000"/>
              </a:lnSpc>
              <a:buNone/>
            </a:pPr>
            <a:endParaRPr lang="en-GB" b="1" dirty="0"/>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56B1791D-55B6-0784-DF8E-CC976346F4A0}"/>
                  </a:ext>
                </a:extLst>
              </p:cNvPr>
              <p:cNvGraphicFramePr>
                <a:graphicFrameLocks noGrp="1"/>
              </p:cNvGraphicFramePr>
              <p:nvPr>
                <p:extLst>
                  <p:ext uri="{D42A27DB-BD31-4B8C-83A1-F6EECF244321}">
                    <p14:modId xmlns:p14="http://schemas.microsoft.com/office/powerpoint/2010/main" val="2431954971"/>
                  </p:ext>
                </p:extLst>
              </p:nvPr>
            </p:nvGraphicFramePr>
            <p:xfrm>
              <a:off x="1681018" y="3712007"/>
              <a:ext cx="8478986" cy="2245995"/>
            </p:xfrm>
            <a:graphic>
              <a:graphicData uri="http://schemas.openxmlformats.org/drawingml/2006/table">
                <a:tbl>
                  <a:tblPr firstRow="1" bandRow="1">
                    <a:tableStyleId>{E8034E78-7F5D-4C2E-B375-FC64B27BC917}</a:tableStyleId>
                  </a:tblPr>
                  <a:tblGrid>
                    <a:gridCol w="1648691">
                      <a:extLst>
                        <a:ext uri="{9D8B030D-6E8A-4147-A177-3AD203B41FA5}">
                          <a16:colId xmlns:a16="http://schemas.microsoft.com/office/drawing/2014/main" val="1402283711"/>
                        </a:ext>
                      </a:extLst>
                    </a:gridCol>
                    <a:gridCol w="1648691">
                      <a:extLst>
                        <a:ext uri="{9D8B030D-6E8A-4147-A177-3AD203B41FA5}">
                          <a16:colId xmlns:a16="http://schemas.microsoft.com/office/drawing/2014/main" val="2057049318"/>
                        </a:ext>
                      </a:extLst>
                    </a:gridCol>
                    <a:gridCol w="1295401">
                      <a:extLst>
                        <a:ext uri="{9D8B030D-6E8A-4147-A177-3AD203B41FA5}">
                          <a16:colId xmlns:a16="http://schemas.microsoft.com/office/drawing/2014/main" val="118976855"/>
                        </a:ext>
                      </a:extLst>
                    </a:gridCol>
                    <a:gridCol w="1295401">
                      <a:extLst>
                        <a:ext uri="{9D8B030D-6E8A-4147-A177-3AD203B41FA5}">
                          <a16:colId xmlns:a16="http://schemas.microsoft.com/office/drawing/2014/main" val="1300620907"/>
                        </a:ext>
                      </a:extLst>
                    </a:gridCol>
                    <a:gridCol w="1295401">
                      <a:extLst>
                        <a:ext uri="{9D8B030D-6E8A-4147-A177-3AD203B41FA5}">
                          <a16:colId xmlns:a16="http://schemas.microsoft.com/office/drawing/2014/main" val="136297506"/>
                        </a:ext>
                      </a:extLst>
                    </a:gridCol>
                    <a:gridCol w="1295401">
                      <a:extLst>
                        <a:ext uri="{9D8B030D-6E8A-4147-A177-3AD203B41FA5}">
                          <a16:colId xmlns:a16="http://schemas.microsoft.com/office/drawing/2014/main" val="1358751295"/>
                        </a:ext>
                      </a:extLst>
                    </a:gridCol>
                  </a:tblGrid>
                  <a:tr h="370840">
                    <a:tc>
                      <a:txBody>
                        <a:bodyPr/>
                        <a:lstStyle/>
                        <a:p>
                          <a:pPr algn="ctr"/>
                          <a:r>
                            <a:rPr lang="en-GB" dirty="0"/>
                            <a:t>Architecture</a:t>
                          </a:r>
                        </a:p>
                      </a:txBody>
                      <a:tcPr>
                        <a:solidFill>
                          <a:srgbClr val="500778"/>
                        </a:solidFill>
                      </a:tcPr>
                    </a:tc>
                    <a:tc>
                      <a:txBody>
                        <a:bodyPr/>
                        <a:lstStyle/>
                        <a:p>
                          <a:pPr algn="ctr"/>
                          <a:r>
                            <a:rPr lang="en-GB" dirty="0"/>
                            <a:t>Dataset</a:t>
                          </a:r>
                        </a:p>
                      </a:txBody>
                      <a:tcPr>
                        <a:solidFill>
                          <a:srgbClr val="500778"/>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𝝁</m:t>
                                    </m:r>
                                  </m:e>
                                  <m:sub>
                                    <m:r>
                                      <a:rPr lang="en-GB" b="1" i="1" smtClean="0">
                                        <a:latin typeface="Cambria Math" panose="02040503050406030204" pitchFamily="18" charset="0"/>
                                        <a:ea typeface="Cambria Math" panose="02040503050406030204" pitchFamily="18" charset="0"/>
                                      </a:rPr>
                                      <m:t>𝒆𝒅𝒈𝒆</m:t>
                                    </m:r>
                                  </m:sub>
                                </m:sSub>
                              </m:oMath>
                            </m:oMathPara>
                          </a14:m>
                          <a:endParaRPr lang="en-GB" dirty="0"/>
                        </a:p>
                      </a:txBody>
                      <a:tcPr>
                        <a:solidFill>
                          <a:srgbClr val="500778"/>
                        </a:solidFill>
                      </a:tcPr>
                    </a:tc>
                    <a:tc>
                      <a:txBody>
                        <a:bodyPr/>
                        <a:lstStyle/>
                        <a:p>
                          <a:pPr algn="ctr"/>
                          <a:r>
                            <a:rPr lang="en-GB" dirty="0" err="1"/>
                            <a:t>Pr</a:t>
                          </a:r>
                          <a:r>
                            <a:rPr lang="en-GB" dirty="0"/>
                            <a:t> (%)</a:t>
                          </a:r>
                        </a:p>
                      </a:txBody>
                      <a:tcPr>
                        <a:solidFill>
                          <a:srgbClr val="500778"/>
                        </a:solidFill>
                      </a:tcPr>
                    </a:tc>
                    <a:tc>
                      <a:txBody>
                        <a:bodyPr/>
                        <a:lstStyle/>
                        <a:p>
                          <a:pPr algn="ctr"/>
                          <a:r>
                            <a:rPr lang="en-GB" dirty="0"/>
                            <a:t>Re (%)</a:t>
                          </a:r>
                        </a:p>
                      </a:txBody>
                      <a:tcPr>
                        <a:solidFill>
                          <a:srgbClr val="500778"/>
                        </a:solidFill>
                      </a:tcPr>
                    </a:tc>
                    <a:tc>
                      <a:txBody>
                        <a:bodyPr/>
                        <a:lstStyle/>
                        <a:p>
                          <a:pPr algn="ctr"/>
                          <a:r>
                            <a:rPr lang="en-GB" dirty="0"/>
                            <a:t>F1 (%)</a:t>
                          </a:r>
                        </a:p>
                      </a:txBody>
                      <a:tcPr>
                        <a:solidFill>
                          <a:srgbClr val="500778"/>
                        </a:solidFill>
                      </a:tcPr>
                    </a:tc>
                    <a:extLst>
                      <a:ext uri="{0D108BD9-81ED-4DB2-BD59-A6C34878D82A}">
                        <a16:rowId xmlns:a16="http://schemas.microsoft.com/office/drawing/2014/main" val="1495926621"/>
                      </a:ext>
                    </a:extLst>
                  </a:tr>
                  <a:tr h="370840">
                    <a:tc>
                      <a:txBody>
                        <a:bodyPr/>
                        <a:lstStyle/>
                        <a:p>
                          <a:pPr algn="ctr"/>
                          <a:r>
                            <a:rPr lang="en-GB" dirty="0">
                              <a:solidFill>
                                <a:schemeClr val="tx1"/>
                              </a:solidFill>
                            </a:rPr>
                            <a:t>PSPNet</a:t>
                          </a:r>
                        </a:p>
                      </a:txBody>
                      <a:tcPr>
                        <a:solidFill>
                          <a:schemeClr val="dk1">
                            <a:tint val="40000"/>
                          </a:schemeClr>
                        </a:solidFill>
                      </a:tcPr>
                    </a:tc>
                    <a:tc>
                      <a:txBody>
                        <a:bodyPr/>
                        <a:lstStyle/>
                        <a:p>
                          <a:pPr algn="ctr"/>
                          <a:r>
                            <a:rPr lang="en-GB" dirty="0">
                              <a:solidFill>
                                <a:schemeClr val="tx1"/>
                              </a:solidFill>
                            </a:rPr>
                            <a:t>MaSTr1325</a:t>
                          </a:r>
                        </a:p>
                      </a:txBody>
                      <a:tcPr>
                        <a:solidFill>
                          <a:schemeClr val="dk1">
                            <a:tint val="40000"/>
                          </a:schemeClr>
                        </a:solidFill>
                      </a:tcPr>
                    </a:tc>
                    <a:tc>
                      <a:txBody>
                        <a:bodyPr/>
                        <a:lstStyle/>
                        <a:p>
                          <a:pPr marL="0" algn="ctr" defTabSz="914400" rtl="0" eaLnBrk="1" latinLnBrk="0" hangingPunct="1"/>
                          <a:r>
                            <a:rPr lang="en-GB" sz="1800" kern="1200" dirty="0">
                              <a:solidFill>
                                <a:schemeClr val="tx1"/>
                              </a:solidFill>
                              <a:latin typeface="+mn-lt"/>
                              <a:ea typeface="+mn-ea"/>
                              <a:cs typeface="+mn-cs"/>
                            </a:rPr>
                            <a:t>40.0</a:t>
                          </a:r>
                        </a:p>
                      </a:txBody>
                      <a:tcPr>
                        <a:solidFill>
                          <a:schemeClr val="dk1">
                            <a:tint val="40000"/>
                          </a:schemeClr>
                        </a:solidFill>
                      </a:tcPr>
                    </a:tc>
                    <a:tc>
                      <a:txBody>
                        <a:bodyPr/>
                        <a:lstStyle/>
                        <a:p>
                          <a:pPr marL="0" algn="ctr" defTabSz="914400" rtl="0" eaLnBrk="1" latinLnBrk="0" hangingPunct="1"/>
                          <a:r>
                            <a:rPr lang="en-GB" sz="1800" kern="1200" dirty="0">
                              <a:solidFill>
                                <a:schemeClr val="tx1"/>
                              </a:solidFill>
                              <a:latin typeface="+mn-lt"/>
                              <a:ea typeface="+mn-ea"/>
                              <a:cs typeface="+mn-cs"/>
                            </a:rPr>
                            <a:t>82.1</a:t>
                          </a:r>
                        </a:p>
                      </a:txBody>
                      <a:tcPr>
                        <a:solidFill>
                          <a:schemeClr val="dk1">
                            <a:tint val="40000"/>
                          </a:schemeClr>
                        </a:solidFill>
                      </a:tcPr>
                    </a:tc>
                    <a:tc>
                      <a:txBody>
                        <a:bodyPr/>
                        <a:lstStyle/>
                        <a:p>
                          <a:pPr marL="0" algn="ctr" defTabSz="914400" rtl="0" eaLnBrk="1" latinLnBrk="0" hangingPunct="1"/>
                          <a:r>
                            <a:rPr lang="en-GB" sz="1800" kern="1200" dirty="0">
                              <a:solidFill>
                                <a:schemeClr val="tx1"/>
                              </a:solidFill>
                              <a:latin typeface="+mn-lt"/>
                              <a:ea typeface="+mn-ea"/>
                              <a:cs typeface="+mn-cs"/>
                            </a:rPr>
                            <a:t>50.8</a:t>
                          </a:r>
                        </a:p>
                      </a:txBody>
                      <a:tcPr>
                        <a:solidFill>
                          <a:schemeClr val="dk1">
                            <a:tint val="40000"/>
                          </a:schemeClr>
                        </a:solidFill>
                      </a:tcPr>
                    </a:tc>
                    <a:tc>
                      <a:txBody>
                        <a:bodyPr/>
                        <a:lstStyle/>
                        <a:p>
                          <a:pPr marL="0" algn="ctr" defTabSz="914400" rtl="0" eaLnBrk="1" latinLnBrk="0" hangingPunct="1"/>
                          <a:r>
                            <a:rPr lang="en-GB" sz="1800" kern="1200" dirty="0">
                              <a:solidFill>
                                <a:schemeClr val="tx1"/>
                              </a:solidFill>
                              <a:latin typeface="+mn-lt"/>
                              <a:ea typeface="+mn-ea"/>
                              <a:cs typeface="+mn-cs"/>
                            </a:rPr>
                            <a:t>62.8</a:t>
                          </a:r>
                        </a:p>
                      </a:txBody>
                      <a:tcPr>
                        <a:solidFill>
                          <a:schemeClr val="dk1">
                            <a:tint val="40000"/>
                          </a:schemeClr>
                        </a:solidFill>
                      </a:tcPr>
                    </a:tc>
                    <a:extLst>
                      <a:ext uri="{0D108BD9-81ED-4DB2-BD59-A6C34878D82A}">
                        <a16:rowId xmlns:a16="http://schemas.microsoft.com/office/drawing/2014/main" val="3623082822"/>
                      </a:ext>
                    </a:extLst>
                  </a:tr>
                  <a:tr h="370840">
                    <a:tc>
                      <a:txBody>
                        <a:bodyPr/>
                        <a:lstStyle/>
                        <a:p>
                          <a:pPr algn="ctr"/>
                          <a:r>
                            <a:rPr lang="en-GB" dirty="0">
                              <a:solidFill>
                                <a:schemeClr val="tx1"/>
                              </a:solidFill>
                            </a:rPr>
                            <a:t>U-Net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MaSTr1325</a:t>
                          </a:r>
                        </a:p>
                      </a:txBody>
                      <a:tcPr/>
                    </a:tc>
                    <a:tc>
                      <a:txBody>
                        <a:bodyPr/>
                        <a:lstStyle/>
                        <a:p>
                          <a:pPr algn="ctr"/>
                          <a:r>
                            <a:rPr lang="en-GB" dirty="0">
                              <a:solidFill>
                                <a:schemeClr val="tx1"/>
                              </a:solidFill>
                            </a:rPr>
                            <a:t>18.8</a:t>
                          </a:r>
                        </a:p>
                      </a:txBody>
                      <a:tcPr/>
                    </a:tc>
                    <a:tc>
                      <a:txBody>
                        <a:bodyPr/>
                        <a:lstStyle/>
                        <a:p>
                          <a:pPr algn="ctr"/>
                          <a:r>
                            <a:rPr lang="en-GB" dirty="0">
                              <a:solidFill>
                                <a:schemeClr val="tx1"/>
                              </a:solidFill>
                            </a:rPr>
                            <a:t>10.2</a:t>
                          </a:r>
                        </a:p>
                      </a:txBody>
                      <a:tcPr/>
                    </a:tc>
                    <a:tc>
                      <a:txBody>
                        <a:bodyPr/>
                        <a:lstStyle/>
                        <a:p>
                          <a:pPr algn="ctr"/>
                          <a:r>
                            <a:rPr lang="en-GB" dirty="0">
                              <a:solidFill>
                                <a:schemeClr val="tx1"/>
                              </a:solidFill>
                            </a:rPr>
                            <a:t>88.6</a:t>
                          </a:r>
                        </a:p>
                      </a:txBody>
                      <a:tcPr/>
                    </a:tc>
                    <a:tc>
                      <a:txBody>
                        <a:bodyPr/>
                        <a:lstStyle/>
                        <a:p>
                          <a:pPr algn="ctr"/>
                          <a:r>
                            <a:rPr lang="en-GB" dirty="0">
                              <a:solidFill>
                                <a:schemeClr val="tx1"/>
                              </a:solidFill>
                            </a:rPr>
                            <a:t>18.3</a:t>
                          </a:r>
                        </a:p>
                      </a:txBody>
                      <a:tcPr/>
                    </a:tc>
                    <a:extLst>
                      <a:ext uri="{0D108BD9-81ED-4DB2-BD59-A6C34878D82A}">
                        <a16:rowId xmlns:a16="http://schemas.microsoft.com/office/drawing/2014/main" val="1678252613"/>
                      </a:ext>
                    </a:extLst>
                  </a:tr>
                  <a:tr h="370840">
                    <a:tc>
                      <a:txBody>
                        <a:bodyPr/>
                        <a:lstStyle/>
                        <a:p>
                          <a:pPr algn="ctr"/>
                          <a:r>
                            <a:rPr lang="en-GB" dirty="0">
                              <a:solidFill>
                                <a:schemeClr val="tx1"/>
                              </a:solidFill>
                            </a:rPr>
                            <a:t>PSPNet</a:t>
                          </a:r>
                        </a:p>
                      </a:txBody>
                      <a:tcPr/>
                    </a:tc>
                    <a:tc>
                      <a:txBody>
                        <a:bodyPr/>
                        <a:lstStyle/>
                        <a:p>
                          <a:pPr algn="ctr"/>
                          <a:r>
                            <a:rPr lang="en-GB" dirty="0">
                              <a:solidFill>
                                <a:schemeClr val="tx1"/>
                              </a:solidFill>
                            </a:rPr>
                            <a:t>MODD2</a:t>
                          </a:r>
                        </a:p>
                      </a:txBody>
                      <a:tcPr/>
                    </a:tc>
                    <a:tc>
                      <a:txBody>
                        <a:bodyPr/>
                        <a:lstStyle/>
                        <a:p>
                          <a:pPr algn="ctr"/>
                          <a:r>
                            <a:rPr lang="en-GB" dirty="0">
                              <a:solidFill>
                                <a:schemeClr val="tx1"/>
                              </a:solidFill>
                            </a:rPr>
                            <a:t>13.5</a:t>
                          </a:r>
                        </a:p>
                      </a:txBody>
                      <a:tcPr/>
                    </a:tc>
                    <a:tc>
                      <a:txBody>
                        <a:bodyPr/>
                        <a:lstStyle/>
                        <a:p>
                          <a:pPr algn="ctr"/>
                          <a:r>
                            <a:rPr lang="en-GB" dirty="0">
                              <a:solidFill>
                                <a:schemeClr val="tx1"/>
                              </a:solidFill>
                            </a:rPr>
                            <a:t>56.8</a:t>
                          </a:r>
                        </a:p>
                      </a:txBody>
                      <a:tcPr/>
                    </a:tc>
                    <a:tc>
                      <a:txBody>
                        <a:bodyPr/>
                        <a:lstStyle/>
                        <a:p>
                          <a:pPr algn="ctr"/>
                          <a:r>
                            <a:rPr lang="en-GB" dirty="0">
                              <a:solidFill>
                                <a:schemeClr val="tx1"/>
                              </a:solidFill>
                            </a:rPr>
                            <a:t>93.2</a:t>
                          </a:r>
                        </a:p>
                      </a:txBody>
                      <a:tcPr/>
                    </a:tc>
                    <a:tc>
                      <a:txBody>
                        <a:bodyPr/>
                        <a:lstStyle/>
                        <a:p>
                          <a:pPr algn="ctr"/>
                          <a:r>
                            <a:rPr lang="en-GB" dirty="0">
                              <a:solidFill>
                                <a:schemeClr val="tx1"/>
                              </a:solidFill>
                            </a:rPr>
                            <a:t>70.6</a:t>
                          </a:r>
                        </a:p>
                      </a:txBody>
                      <a:tcPr/>
                    </a:tc>
                    <a:extLst>
                      <a:ext uri="{0D108BD9-81ED-4DB2-BD59-A6C34878D82A}">
                        <a16:rowId xmlns:a16="http://schemas.microsoft.com/office/drawing/2014/main" val="3229127620"/>
                      </a:ext>
                    </a:extLst>
                  </a:tr>
                  <a:tr h="370840">
                    <a:tc>
                      <a:txBody>
                        <a:bodyPr/>
                        <a:lstStyle/>
                        <a:p>
                          <a:pPr algn="ctr"/>
                          <a:r>
                            <a:rPr lang="en-GB" dirty="0">
                              <a:solidFill>
                                <a:schemeClr val="tx1"/>
                              </a:solidFill>
                            </a:rPr>
                            <a:t>DeepLab3+</a:t>
                          </a:r>
                        </a:p>
                      </a:txBody>
                      <a:tcPr/>
                    </a:tc>
                    <a:tc>
                      <a:txBody>
                        <a:bodyPr/>
                        <a:lstStyle/>
                        <a:p>
                          <a:pPr algn="ctr"/>
                          <a:r>
                            <a:rPr lang="en-GB" dirty="0">
                              <a:solidFill>
                                <a:schemeClr val="tx1"/>
                              </a:solidFill>
                            </a:rPr>
                            <a:t>MODD2</a:t>
                          </a:r>
                        </a:p>
                      </a:txBody>
                      <a:tcPr/>
                    </a:tc>
                    <a:tc>
                      <a:txBody>
                        <a:bodyPr/>
                        <a:lstStyle/>
                        <a:p>
                          <a:pPr algn="ctr"/>
                          <a:r>
                            <a:rPr lang="en-GB" dirty="0">
                              <a:solidFill>
                                <a:schemeClr val="tx1"/>
                              </a:solidFill>
                            </a:rPr>
                            <a:t>13.8</a:t>
                          </a:r>
                        </a:p>
                      </a:txBody>
                      <a:tcPr/>
                    </a:tc>
                    <a:tc>
                      <a:txBody>
                        <a:bodyPr/>
                        <a:lstStyle/>
                        <a:p>
                          <a:pPr algn="ctr"/>
                          <a:r>
                            <a:rPr lang="en-GB" dirty="0">
                              <a:solidFill>
                                <a:schemeClr val="tx1"/>
                              </a:solidFill>
                            </a:rPr>
                            <a:t>64.9</a:t>
                          </a:r>
                        </a:p>
                      </a:txBody>
                      <a:tcPr/>
                    </a:tc>
                    <a:tc>
                      <a:txBody>
                        <a:bodyPr/>
                        <a:lstStyle/>
                        <a:p>
                          <a:pPr algn="ctr"/>
                          <a:r>
                            <a:rPr lang="en-GB" dirty="0">
                              <a:solidFill>
                                <a:schemeClr val="tx1"/>
                              </a:solidFill>
                            </a:rPr>
                            <a:t>84.2</a:t>
                          </a:r>
                        </a:p>
                      </a:txBody>
                      <a:tcPr/>
                    </a:tc>
                    <a:tc>
                      <a:txBody>
                        <a:bodyPr/>
                        <a:lstStyle/>
                        <a:p>
                          <a:pPr algn="ctr"/>
                          <a:r>
                            <a:rPr lang="en-GB" dirty="0">
                              <a:solidFill>
                                <a:schemeClr val="tx1"/>
                              </a:solidFill>
                            </a:rPr>
                            <a:t>73.3</a:t>
                          </a:r>
                        </a:p>
                      </a:txBody>
                      <a:tcPr/>
                    </a:tc>
                    <a:extLst>
                      <a:ext uri="{0D108BD9-81ED-4DB2-BD59-A6C34878D82A}">
                        <a16:rowId xmlns:a16="http://schemas.microsoft.com/office/drawing/2014/main" val="86496762"/>
                      </a:ext>
                    </a:extLst>
                  </a:tr>
                  <a:tr h="370840">
                    <a:tc>
                      <a:txBody>
                        <a:bodyPr/>
                        <a:lstStyle/>
                        <a:p>
                          <a:pPr algn="ctr"/>
                          <a:r>
                            <a:rPr lang="en-GB" dirty="0">
                              <a:solidFill>
                                <a:schemeClr val="tx1"/>
                              </a:solidFill>
                            </a:rPr>
                            <a:t>SegNet</a:t>
                          </a:r>
                        </a:p>
                      </a:txBody>
                      <a:tcPr/>
                    </a:tc>
                    <a:tc>
                      <a:txBody>
                        <a:bodyPr/>
                        <a:lstStyle/>
                        <a:p>
                          <a:pPr algn="ctr"/>
                          <a:r>
                            <a:rPr lang="en-GB" dirty="0">
                              <a:solidFill>
                                <a:schemeClr val="tx1"/>
                              </a:solidFill>
                            </a:rPr>
                            <a:t>MODD2</a:t>
                          </a:r>
                        </a:p>
                      </a:txBody>
                      <a:tcPr/>
                    </a:tc>
                    <a:tc>
                      <a:txBody>
                        <a:bodyPr/>
                        <a:lstStyle/>
                        <a:p>
                          <a:pPr algn="ctr"/>
                          <a:r>
                            <a:rPr lang="en-GB" dirty="0">
                              <a:solidFill>
                                <a:schemeClr val="tx1"/>
                              </a:solidFill>
                            </a:rPr>
                            <a:t>13.2</a:t>
                          </a:r>
                        </a:p>
                      </a:txBody>
                      <a:tcPr/>
                    </a:tc>
                    <a:tc>
                      <a:txBody>
                        <a:bodyPr/>
                        <a:lstStyle/>
                        <a:p>
                          <a:pPr algn="ctr"/>
                          <a:r>
                            <a:rPr lang="en-GB" dirty="0">
                              <a:solidFill>
                                <a:schemeClr val="tx1"/>
                              </a:solidFill>
                            </a:rPr>
                            <a:t>74.3</a:t>
                          </a:r>
                        </a:p>
                      </a:txBody>
                      <a:tcPr/>
                    </a:tc>
                    <a:tc>
                      <a:txBody>
                        <a:bodyPr/>
                        <a:lstStyle/>
                        <a:p>
                          <a:pPr algn="ctr"/>
                          <a:r>
                            <a:rPr lang="en-GB" dirty="0">
                              <a:solidFill>
                                <a:schemeClr val="tx1"/>
                              </a:solidFill>
                            </a:rPr>
                            <a:t>92.5</a:t>
                          </a:r>
                        </a:p>
                      </a:txBody>
                      <a:tcPr/>
                    </a:tc>
                    <a:tc>
                      <a:txBody>
                        <a:bodyPr/>
                        <a:lstStyle/>
                        <a:p>
                          <a:pPr algn="ctr"/>
                          <a:r>
                            <a:rPr lang="en-GB" dirty="0">
                              <a:solidFill>
                                <a:schemeClr val="tx1"/>
                              </a:solidFill>
                            </a:rPr>
                            <a:t>82.4</a:t>
                          </a:r>
                        </a:p>
                      </a:txBody>
                      <a:tcPr/>
                    </a:tc>
                    <a:extLst>
                      <a:ext uri="{0D108BD9-81ED-4DB2-BD59-A6C34878D82A}">
                        <a16:rowId xmlns:a16="http://schemas.microsoft.com/office/drawing/2014/main" val="3157071928"/>
                      </a:ext>
                    </a:extLst>
                  </a:tr>
                </a:tbl>
              </a:graphicData>
            </a:graphic>
          </p:graphicFrame>
        </mc:Choice>
        <mc:Fallback xmlns="">
          <p:graphicFrame>
            <p:nvGraphicFramePr>
              <p:cNvPr id="2" name="表格 1">
                <a:extLst>
                  <a:ext uri="{FF2B5EF4-FFF2-40B4-BE49-F238E27FC236}">
                    <a16:creationId xmlns:a16="http://schemas.microsoft.com/office/drawing/2014/main" id="{56B1791D-55B6-0784-DF8E-CC976346F4A0}"/>
                  </a:ext>
                </a:extLst>
              </p:cNvPr>
              <p:cNvGraphicFramePr>
                <a:graphicFrameLocks noGrp="1"/>
              </p:cNvGraphicFramePr>
              <p:nvPr>
                <p:extLst>
                  <p:ext uri="{D42A27DB-BD31-4B8C-83A1-F6EECF244321}">
                    <p14:modId xmlns:p14="http://schemas.microsoft.com/office/powerpoint/2010/main" val="2431954971"/>
                  </p:ext>
                </p:extLst>
              </p:nvPr>
            </p:nvGraphicFramePr>
            <p:xfrm>
              <a:off x="1681018" y="3712007"/>
              <a:ext cx="8478986" cy="2245995"/>
            </p:xfrm>
            <a:graphic>
              <a:graphicData uri="http://schemas.openxmlformats.org/drawingml/2006/table">
                <a:tbl>
                  <a:tblPr firstRow="1" bandRow="1">
                    <a:tableStyleId>{E8034E78-7F5D-4C2E-B375-FC64B27BC917}</a:tableStyleId>
                  </a:tblPr>
                  <a:tblGrid>
                    <a:gridCol w="1648691">
                      <a:extLst>
                        <a:ext uri="{9D8B030D-6E8A-4147-A177-3AD203B41FA5}">
                          <a16:colId xmlns:a16="http://schemas.microsoft.com/office/drawing/2014/main" val="1402283711"/>
                        </a:ext>
                      </a:extLst>
                    </a:gridCol>
                    <a:gridCol w="1648691">
                      <a:extLst>
                        <a:ext uri="{9D8B030D-6E8A-4147-A177-3AD203B41FA5}">
                          <a16:colId xmlns:a16="http://schemas.microsoft.com/office/drawing/2014/main" val="2057049318"/>
                        </a:ext>
                      </a:extLst>
                    </a:gridCol>
                    <a:gridCol w="1295401">
                      <a:extLst>
                        <a:ext uri="{9D8B030D-6E8A-4147-A177-3AD203B41FA5}">
                          <a16:colId xmlns:a16="http://schemas.microsoft.com/office/drawing/2014/main" val="118976855"/>
                        </a:ext>
                      </a:extLst>
                    </a:gridCol>
                    <a:gridCol w="1295401">
                      <a:extLst>
                        <a:ext uri="{9D8B030D-6E8A-4147-A177-3AD203B41FA5}">
                          <a16:colId xmlns:a16="http://schemas.microsoft.com/office/drawing/2014/main" val="1300620907"/>
                        </a:ext>
                      </a:extLst>
                    </a:gridCol>
                    <a:gridCol w="1295401">
                      <a:extLst>
                        <a:ext uri="{9D8B030D-6E8A-4147-A177-3AD203B41FA5}">
                          <a16:colId xmlns:a16="http://schemas.microsoft.com/office/drawing/2014/main" val="136297506"/>
                        </a:ext>
                      </a:extLst>
                    </a:gridCol>
                    <a:gridCol w="1295401">
                      <a:extLst>
                        <a:ext uri="{9D8B030D-6E8A-4147-A177-3AD203B41FA5}">
                          <a16:colId xmlns:a16="http://schemas.microsoft.com/office/drawing/2014/main" val="1358751295"/>
                        </a:ext>
                      </a:extLst>
                    </a:gridCol>
                  </a:tblGrid>
                  <a:tr h="391795">
                    <a:tc>
                      <a:txBody>
                        <a:bodyPr/>
                        <a:lstStyle/>
                        <a:p>
                          <a:pPr algn="ctr"/>
                          <a:r>
                            <a:rPr lang="en-GB" dirty="0"/>
                            <a:t>Architecture</a:t>
                          </a:r>
                        </a:p>
                      </a:txBody>
                      <a:tcPr>
                        <a:solidFill>
                          <a:srgbClr val="500778"/>
                        </a:solidFill>
                      </a:tcPr>
                    </a:tc>
                    <a:tc>
                      <a:txBody>
                        <a:bodyPr/>
                        <a:lstStyle/>
                        <a:p>
                          <a:pPr algn="ctr"/>
                          <a:r>
                            <a:rPr lang="en-GB" dirty="0"/>
                            <a:t>Dataset</a:t>
                          </a:r>
                        </a:p>
                      </a:txBody>
                      <a:tcPr>
                        <a:solidFill>
                          <a:srgbClr val="500778"/>
                        </a:solidFill>
                      </a:tcPr>
                    </a:tc>
                    <a:tc>
                      <a:txBody>
                        <a:bodyPr/>
                        <a:lstStyle/>
                        <a:p>
                          <a:endParaRPr lang="en-US"/>
                        </a:p>
                      </a:txBody>
                      <a:tcPr>
                        <a:blipFill>
                          <a:blip r:embed="rId3"/>
                          <a:stretch>
                            <a:fillRect l="-253991" t="-7692" r="-300469" b="-492308"/>
                          </a:stretch>
                        </a:blipFill>
                      </a:tcPr>
                    </a:tc>
                    <a:tc>
                      <a:txBody>
                        <a:bodyPr/>
                        <a:lstStyle/>
                        <a:p>
                          <a:pPr algn="ctr"/>
                          <a:r>
                            <a:rPr lang="en-GB" dirty="0" err="1"/>
                            <a:t>Pr</a:t>
                          </a:r>
                          <a:r>
                            <a:rPr lang="en-GB" dirty="0"/>
                            <a:t> (%)</a:t>
                          </a:r>
                        </a:p>
                      </a:txBody>
                      <a:tcPr>
                        <a:solidFill>
                          <a:srgbClr val="500778"/>
                        </a:solidFill>
                      </a:tcPr>
                    </a:tc>
                    <a:tc>
                      <a:txBody>
                        <a:bodyPr/>
                        <a:lstStyle/>
                        <a:p>
                          <a:pPr algn="ctr"/>
                          <a:r>
                            <a:rPr lang="en-GB" dirty="0"/>
                            <a:t>Re (%)</a:t>
                          </a:r>
                        </a:p>
                      </a:txBody>
                      <a:tcPr>
                        <a:solidFill>
                          <a:srgbClr val="500778"/>
                        </a:solidFill>
                      </a:tcPr>
                    </a:tc>
                    <a:tc>
                      <a:txBody>
                        <a:bodyPr/>
                        <a:lstStyle/>
                        <a:p>
                          <a:pPr algn="ctr"/>
                          <a:r>
                            <a:rPr lang="en-GB" dirty="0"/>
                            <a:t>F1 (%)</a:t>
                          </a:r>
                        </a:p>
                      </a:txBody>
                      <a:tcPr>
                        <a:solidFill>
                          <a:srgbClr val="500778"/>
                        </a:solidFill>
                      </a:tcPr>
                    </a:tc>
                    <a:extLst>
                      <a:ext uri="{0D108BD9-81ED-4DB2-BD59-A6C34878D82A}">
                        <a16:rowId xmlns:a16="http://schemas.microsoft.com/office/drawing/2014/main" val="1495926621"/>
                      </a:ext>
                    </a:extLst>
                  </a:tr>
                  <a:tr h="370840">
                    <a:tc>
                      <a:txBody>
                        <a:bodyPr/>
                        <a:lstStyle/>
                        <a:p>
                          <a:pPr algn="ctr"/>
                          <a:r>
                            <a:rPr lang="en-GB" dirty="0">
                              <a:solidFill>
                                <a:schemeClr val="tx1"/>
                              </a:solidFill>
                            </a:rPr>
                            <a:t>PSPNet</a:t>
                          </a:r>
                        </a:p>
                      </a:txBody>
                      <a:tcPr>
                        <a:solidFill>
                          <a:schemeClr val="dk1">
                            <a:tint val="40000"/>
                          </a:schemeClr>
                        </a:solidFill>
                      </a:tcPr>
                    </a:tc>
                    <a:tc>
                      <a:txBody>
                        <a:bodyPr/>
                        <a:lstStyle/>
                        <a:p>
                          <a:pPr algn="ctr"/>
                          <a:r>
                            <a:rPr lang="en-GB" dirty="0">
                              <a:solidFill>
                                <a:schemeClr val="tx1"/>
                              </a:solidFill>
                            </a:rPr>
                            <a:t>MaSTr1325</a:t>
                          </a:r>
                        </a:p>
                      </a:txBody>
                      <a:tcPr>
                        <a:solidFill>
                          <a:schemeClr val="dk1">
                            <a:tint val="40000"/>
                          </a:schemeClr>
                        </a:solidFill>
                      </a:tcPr>
                    </a:tc>
                    <a:tc>
                      <a:txBody>
                        <a:bodyPr/>
                        <a:lstStyle/>
                        <a:p>
                          <a:pPr marL="0" algn="ctr" defTabSz="914400" rtl="0" eaLnBrk="1" latinLnBrk="0" hangingPunct="1"/>
                          <a:r>
                            <a:rPr lang="en-GB" sz="1800" kern="1200" dirty="0">
                              <a:solidFill>
                                <a:schemeClr val="tx1"/>
                              </a:solidFill>
                              <a:latin typeface="+mn-lt"/>
                              <a:ea typeface="+mn-ea"/>
                              <a:cs typeface="+mn-cs"/>
                            </a:rPr>
                            <a:t>40.0</a:t>
                          </a:r>
                        </a:p>
                      </a:txBody>
                      <a:tcPr>
                        <a:solidFill>
                          <a:schemeClr val="dk1">
                            <a:tint val="40000"/>
                          </a:schemeClr>
                        </a:solidFill>
                      </a:tcPr>
                    </a:tc>
                    <a:tc>
                      <a:txBody>
                        <a:bodyPr/>
                        <a:lstStyle/>
                        <a:p>
                          <a:pPr marL="0" algn="ctr" defTabSz="914400" rtl="0" eaLnBrk="1" latinLnBrk="0" hangingPunct="1"/>
                          <a:r>
                            <a:rPr lang="en-GB" sz="1800" kern="1200" dirty="0">
                              <a:solidFill>
                                <a:schemeClr val="tx1"/>
                              </a:solidFill>
                              <a:latin typeface="+mn-lt"/>
                              <a:ea typeface="+mn-ea"/>
                              <a:cs typeface="+mn-cs"/>
                            </a:rPr>
                            <a:t>82.1</a:t>
                          </a:r>
                        </a:p>
                      </a:txBody>
                      <a:tcPr>
                        <a:solidFill>
                          <a:schemeClr val="dk1">
                            <a:tint val="40000"/>
                          </a:schemeClr>
                        </a:solidFill>
                      </a:tcPr>
                    </a:tc>
                    <a:tc>
                      <a:txBody>
                        <a:bodyPr/>
                        <a:lstStyle/>
                        <a:p>
                          <a:pPr marL="0" algn="ctr" defTabSz="914400" rtl="0" eaLnBrk="1" latinLnBrk="0" hangingPunct="1"/>
                          <a:r>
                            <a:rPr lang="en-GB" sz="1800" kern="1200" dirty="0">
                              <a:solidFill>
                                <a:schemeClr val="tx1"/>
                              </a:solidFill>
                              <a:latin typeface="+mn-lt"/>
                              <a:ea typeface="+mn-ea"/>
                              <a:cs typeface="+mn-cs"/>
                            </a:rPr>
                            <a:t>50.8</a:t>
                          </a:r>
                        </a:p>
                      </a:txBody>
                      <a:tcPr>
                        <a:solidFill>
                          <a:schemeClr val="dk1">
                            <a:tint val="40000"/>
                          </a:schemeClr>
                        </a:solidFill>
                      </a:tcPr>
                    </a:tc>
                    <a:tc>
                      <a:txBody>
                        <a:bodyPr/>
                        <a:lstStyle/>
                        <a:p>
                          <a:pPr marL="0" algn="ctr" defTabSz="914400" rtl="0" eaLnBrk="1" latinLnBrk="0" hangingPunct="1"/>
                          <a:r>
                            <a:rPr lang="en-GB" sz="1800" kern="1200" dirty="0">
                              <a:solidFill>
                                <a:schemeClr val="tx1"/>
                              </a:solidFill>
                              <a:latin typeface="+mn-lt"/>
                              <a:ea typeface="+mn-ea"/>
                              <a:cs typeface="+mn-cs"/>
                            </a:rPr>
                            <a:t>62.8</a:t>
                          </a:r>
                        </a:p>
                      </a:txBody>
                      <a:tcPr>
                        <a:solidFill>
                          <a:schemeClr val="dk1">
                            <a:tint val="40000"/>
                          </a:schemeClr>
                        </a:solidFill>
                      </a:tcPr>
                    </a:tc>
                    <a:extLst>
                      <a:ext uri="{0D108BD9-81ED-4DB2-BD59-A6C34878D82A}">
                        <a16:rowId xmlns:a16="http://schemas.microsoft.com/office/drawing/2014/main" val="3623082822"/>
                      </a:ext>
                    </a:extLst>
                  </a:tr>
                  <a:tr h="370840">
                    <a:tc>
                      <a:txBody>
                        <a:bodyPr/>
                        <a:lstStyle/>
                        <a:p>
                          <a:pPr algn="ctr"/>
                          <a:r>
                            <a:rPr lang="en-GB" dirty="0">
                              <a:solidFill>
                                <a:schemeClr val="tx1"/>
                              </a:solidFill>
                            </a:rPr>
                            <a:t>U-Net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MaSTr1325</a:t>
                          </a:r>
                        </a:p>
                      </a:txBody>
                      <a:tcPr/>
                    </a:tc>
                    <a:tc>
                      <a:txBody>
                        <a:bodyPr/>
                        <a:lstStyle/>
                        <a:p>
                          <a:pPr algn="ctr"/>
                          <a:r>
                            <a:rPr lang="en-GB" dirty="0">
                              <a:solidFill>
                                <a:schemeClr val="tx1"/>
                              </a:solidFill>
                            </a:rPr>
                            <a:t>18.8</a:t>
                          </a:r>
                        </a:p>
                      </a:txBody>
                      <a:tcPr/>
                    </a:tc>
                    <a:tc>
                      <a:txBody>
                        <a:bodyPr/>
                        <a:lstStyle/>
                        <a:p>
                          <a:pPr algn="ctr"/>
                          <a:r>
                            <a:rPr lang="en-GB" dirty="0">
                              <a:solidFill>
                                <a:schemeClr val="tx1"/>
                              </a:solidFill>
                            </a:rPr>
                            <a:t>10.2</a:t>
                          </a:r>
                        </a:p>
                      </a:txBody>
                      <a:tcPr/>
                    </a:tc>
                    <a:tc>
                      <a:txBody>
                        <a:bodyPr/>
                        <a:lstStyle/>
                        <a:p>
                          <a:pPr algn="ctr"/>
                          <a:r>
                            <a:rPr lang="en-GB" dirty="0">
                              <a:solidFill>
                                <a:schemeClr val="tx1"/>
                              </a:solidFill>
                            </a:rPr>
                            <a:t>88.6</a:t>
                          </a:r>
                        </a:p>
                      </a:txBody>
                      <a:tcPr/>
                    </a:tc>
                    <a:tc>
                      <a:txBody>
                        <a:bodyPr/>
                        <a:lstStyle/>
                        <a:p>
                          <a:pPr algn="ctr"/>
                          <a:r>
                            <a:rPr lang="en-GB" dirty="0">
                              <a:solidFill>
                                <a:schemeClr val="tx1"/>
                              </a:solidFill>
                            </a:rPr>
                            <a:t>18.3</a:t>
                          </a:r>
                        </a:p>
                      </a:txBody>
                      <a:tcPr/>
                    </a:tc>
                    <a:extLst>
                      <a:ext uri="{0D108BD9-81ED-4DB2-BD59-A6C34878D82A}">
                        <a16:rowId xmlns:a16="http://schemas.microsoft.com/office/drawing/2014/main" val="1678252613"/>
                      </a:ext>
                    </a:extLst>
                  </a:tr>
                  <a:tr h="370840">
                    <a:tc>
                      <a:txBody>
                        <a:bodyPr/>
                        <a:lstStyle/>
                        <a:p>
                          <a:pPr algn="ctr"/>
                          <a:r>
                            <a:rPr lang="en-GB" dirty="0">
                              <a:solidFill>
                                <a:schemeClr val="tx1"/>
                              </a:solidFill>
                            </a:rPr>
                            <a:t>PSPNet</a:t>
                          </a:r>
                        </a:p>
                      </a:txBody>
                      <a:tcPr/>
                    </a:tc>
                    <a:tc>
                      <a:txBody>
                        <a:bodyPr/>
                        <a:lstStyle/>
                        <a:p>
                          <a:pPr algn="ctr"/>
                          <a:r>
                            <a:rPr lang="en-GB" dirty="0">
                              <a:solidFill>
                                <a:schemeClr val="tx1"/>
                              </a:solidFill>
                            </a:rPr>
                            <a:t>MODD2</a:t>
                          </a:r>
                        </a:p>
                      </a:txBody>
                      <a:tcPr/>
                    </a:tc>
                    <a:tc>
                      <a:txBody>
                        <a:bodyPr/>
                        <a:lstStyle/>
                        <a:p>
                          <a:pPr algn="ctr"/>
                          <a:r>
                            <a:rPr lang="en-GB" dirty="0">
                              <a:solidFill>
                                <a:schemeClr val="tx1"/>
                              </a:solidFill>
                            </a:rPr>
                            <a:t>13.5</a:t>
                          </a:r>
                        </a:p>
                      </a:txBody>
                      <a:tcPr/>
                    </a:tc>
                    <a:tc>
                      <a:txBody>
                        <a:bodyPr/>
                        <a:lstStyle/>
                        <a:p>
                          <a:pPr algn="ctr"/>
                          <a:r>
                            <a:rPr lang="en-GB" dirty="0">
                              <a:solidFill>
                                <a:schemeClr val="tx1"/>
                              </a:solidFill>
                            </a:rPr>
                            <a:t>56.8</a:t>
                          </a:r>
                        </a:p>
                      </a:txBody>
                      <a:tcPr/>
                    </a:tc>
                    <a:tc>
                      <a:txBody>
                        <a:bodyPr/>
                        <a:lstStyle/>
                        <a:p>
                          <a:pPr algn="ctr"/>
                          <a:r>
                            <a:rPr lang="en-GB" dirty="0">
                              <a:solidFill>
                                <a:schemeClr val="tx1"/>
                              </a:solidFill>
                            </a:rPr>
                            <a:t>93.2</a:t>
                          </a:r>
                        </a:p>
                      </a:txBody>
                      <a:tcPr/>
                    </a:tc>
                    <a:tc>
                      <a:txBody>
                        <a:bodyPr/>
                        <a:lstStyle/>
                        <a:p>
                          <a:pPr algn="ctr"/>
                          <a:r>
                            <a:rPr lang="en-GB" dirty="0">
                              <a:solidFill>
                                <a:schemeClr val="tx1"/>
                              </a:solidFill>
                            </a:rPr>
                            <a:t>70.6</a:t>
                          </a:r>
                        </a:p>
                      </a:txBody>
                      <a:tcPr/>
                    </a:tc>
                    <a:extLst>
                      <a:ext uri="{0D108BD9-81ED-4DB2-BD59-A6C34878D82A}">
                        <a16:rowId xmlns:a16="http://schemas.microsoft.com/office/drawing/2014/main" val="3229127620"/>
                      </a:ext>
                    </a:extLst>
                  </a:tr>
                  <a:tr h="370840">
                    <a:tc>
                      <a:txBody>
                        <a:bodyPr/>
                        <a:lstStyle/>
                        <a:p>
                          <a:pPr algn="ctr"/>
                          <a:r>
                            <a:rPr lang="en-GB" dirty="0">
                              <a:solidFill>
                                <a:schemeClr val="tx1"/>
                              </a:solidFill>
                            </a:rPr>
                            <a:t>DeepLab3+</a:t>
                          </a:r>
                        </a:p>
                      </a:txBody>
                      <a:tcPr/>
                    </a:tc>
                    <a:tc>
                      <a:txBody>
                        <a:bodyPr/>
                        <a:lstStyle/>
                        <a:p>
                          <a:pPr algn="ctr"/>
                          <a:r>
                            <a:rPr lang="en-GB" dirty="0">
                              <a:solidFill>
                                <a:schemeClr val="tx1"/>
                              </a:solidFill>
                            </a:rPr>
                            <a:t>MODD2</a:t>
                          </a:r>
                        </a:p>
                      </a:txBody>
                      <a:tcPr/>
                    </a:tc>
                    <a:tc>
                      <a:txBody>
                        <a:bodyPr/>
                        <a:lstStyle/>
                        <a:p>
                          <a:pPr algn="ctr"/>
                          <a:r>
                            <a:rPr lang="en-GB" dirty="0">
                              <a:solidFill>
                                <a:schemeClr val="tx1"/>
                              </a:solidFill>
                            </a:rPr>
                            <a:t>13.8</a:t>
                          </a:r>
                        </a:p>
                      </a:txBody>
                      <a:tcPr/>
                    </a:tc>
                    <a:tc>
                      <a:txBody>
                        <a:bodyPr/>
                        <a:lstStyle/>
                        <a:p>
                          <a:pPr algn="ctr"/>
                          <a:r>
                            <a:rPr lang="en-GB" dirty="0">
                              <a:solidFill>
                                <a:schemeClr val="tx1"/>
                              </a:solidFill>
                            </a:rPr>
                            <a:t>64.9</a:t>
                          </a:r>
                        </a:p>
                      </a:txBody>
                      <a:tcPr/>
                    </a:tc>
                    <a:tc>
                      <a:txBody>
                        <a:bodyPr/>
                        <a:lstStyle/>
                        <a:p>
                          <a:pPr algn="ctr"/>
                          <a:r>
                            <a:rPr lang="en-GB" dirty="0">
                              <a:solidFill>
                                <a:schemeClr val="tx1"/>
                              </a:solidFill>
                            </a:rPr>
                            <a:t>84.2</a:t>
                          </a:r>
                        </a:p>
                      </a:txBody>
                      <a:tcPr/>
                    </a:tc>
                    <a:tc>
                      <a:txBody>
                        <a:bodyPr/>
                        <a:lstStyle/>
                        <a:p>
                          <a:pPr algn="ctr"/>
                          <a:r>
                            <a:rPr lang="en-GB" dirty="0">
                              <a:solidFill>
                                <a:schemeClr val="tx1"/>
                              </a:solidFill>
                            </a:rPr>
                            <a:t>73.3</a:t>
                          </a:r>
                        </a:p>
                      </a:txBody>
                      <a:tcPr/>
                    </a:tc>
                    <a:extLst>
                      <a:ext uri="{0D108BD9-81ED-4DB2-BD59-A6C34878D82A}">
                        <a16:rowId xmlns:a16="http://schemas.microsoft.com/office/drawing/2014/main" val="86496762"/>
                      </a:ext>
                    </a:extLst>
                  </a:tr>
                  <a:tr h="370840">
                    <a:tc>
                      <a:txBody>
                        <a:bodyPr/>
                        <a:lstStyle/>
                        <a:p>
                          <a:pPr algn="ctr"/>
                          <a:r>
                            <a:rPr lang="en-GB" dirty="0">
                              <a:solidFill>
                                <a:schemeClr val="tx1"/>
                              </a:solidFill>
                            </a:rPr>
                            <a:t>SegNet</a:t>
                          </a:r>
                        </a:p>
                      </a:txBody>
                      <a:tcPr/>
                    </a:tc>
                    <a:tc>
                      <a:txBody>
                        <a:bodyPr/>
                        <a:lstStyle/>
                        <a:p>
                          <a:pPr algn="ctr"/>
                          <a:r>
                            <a:rPr lang="en-GB" dirty="0">
                              <a:solidFill>
                                <a:schemeClr val="tx1"/>
                              </a:solidFill>
                            </a:rPr>
                            <a:t>MODD2</a:t>
                          </a:r>
                        </a:p>
                      </a:txBody>
                      <a:tcPr/>
                    </a:tc>
                    <a:tc>
                      <a:txBody>
                        <a:bodyPr/>
                        <a:lstStyle/>
                        <a:p>
                          <a:pPr algn="ctr"/>
                          <a:r>
                            <a:rPr lang="en-GB" dirty="0">
                              <a:solidFill>
                                <a:schemeClr val="tx1"/>
                              </a:solidFill>
                            </a:rPr>
                            <a:t>13.2</a:t>
                          </a:r>
                        </a:p>
                      </a:txBody>
                      <a:tcPr/>
                    </a:tc>
                    <a:tc>
                      <a:txBody>
                        <a:bodyPr/>
                        <a:lstStyle/>
                        <a:p>
                          <a:pPr algn="ctr"/>
                          <a:r>
                            <a:rPr lang="en-GB" dirty="0">
                              <a:solidFill>
                                <a:schemeClr val="tx1"/>
                              </a:solidFill>
                            </a:rPr>
                            <a:t>74.3</a:t>
                          </a:r>
                        </a:p>
                      </a:txBody>
                      <a:tcPr/>
                    </a:tc>
                    <a:tc>
                      <a:txBody>
                        <a:bodyPr/>
                        <a:lstStyle/>
                        <a:p>
                          <a:pPr algn="ctr"/>
                          <a:r>
                            <a:rPr lang="en-GB" dirty="0">
                              <a:solidFill>
                                <a:schemeClr val="tx1"/>
                              </a:solidFill>
                            </a:rPr>
                            <a:t>92.5</a:t>
                          </a:r>
                        </a:p>
                      </a:txBody>
                      <a:tcPr/>
                    </a:tc>
                    <a:tc>
                      <a:txBody>
                        <a:bodyPr/>
                        <a:lstStyle/>
                        <a:p>
                          <a:pPr algn="ctr"/>
                          <a:r>
                            <a:rPr lang="en-GB" dirty="0">
                              <a:solidFill>
                                <a:schemeClr val="tx1"/>
                              </a:solidFill>
                            </a:rPr>
                            <a:t>82.4</a:t>
                          </a:r>
                        </a:p>
                      </a:txBody>
                      <a:tcPr/>
                    </a:tc>
                    <a:extLst>
                      <a:ext uri="{0D108BD9-81ED-4DB2-BD59-A6C34878D82A}">
                        <a16:rowId xmlns:a16="http://schemas.microsoft.com/office/drawing/2014/main" val="3157071928"/>
                      </a:ext>
                    </a:extLst>
                  </a:tr>
                </a:tbl>
              </a:graphicData>
            </a:graphic>
          </p:graphicFrame>
        </mc:Fallback>
      </mc:AlternateContent>
    </p:spTree>
    <p:extLst>
      <p:ext uri="{BB962C8B-B14F-4D97-AF65-F5344CB8AC3E}">
        <p14:creationId xmlns:p14="http://schemas.microsoft.com/office/powerpoint/2010/main" val="3048330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Design</a:t>
            </a:r>
          </a:p>
        </p:txBody>
      </p:sp>
      <p:sp>
        <p:nvSpPr>
          <p:cNvPr id="5" name="Text Placeholder 4" descr="Text"/>
          <p:cNvSpPr>
            <a:spLocks noGrp="1"/>
          </p:cNvSpPr>
          <p:nvPr>
            <p:ph type="body" sz="quarter" idx="13"/>
          </p:nvPr>
        </p:nvSpPr>
        <p:spPr>
          <a:xfrm>
            <a:off x="360000" y="1727200"/>
            <a:ext cx="11472000" cy="1066501"/>
          </a:xfrm>
        </p:spPr>
        <p:txBody>
          <a:bodyPr/>
          <a:lstStyle/>
          <a:p>
            <a:pPr marL="0" indent="0">
              <a:lnSpc>
                <a:spcPct val="100000"/>
              </a:lnSpc>
              <a:buNone/>
            </a:pPr>
            <a:r>
              <a:rPr lang="en-GB" b="1" i="1" dirty="0"/>
              <a:t>Dataset Selection</a:t>
            </a:r>
          </a:p>
          <a:p>
            <a:pPr>
              <a:lnSpc>
                <a:spcPct val="100000"/>
              </a:lnSpc>
            </a:pPr>
            <a:r>
              <a:rPr lang="en-GB" dirty="0"/>
              <a:t>Binary annotation datasets: </a:t>
            </a:r>
            <a:r>
              <a:rPr lang="en-GB" dirty="0" err="1"/>
              <a:t>MariShipSeg</a:t>
            </a:r>
            <a:r>
              <a:rPr lang="en-GB" dirty="0"/>
              <a:t>-HEU and Foggy </a:t>
            </a:r>
            <a:r>
              <a:rPr lang="en-GB" dirty="0" err="1"/>
              <a:t>ShipInsseg</a:t>
            </a:r>
            <a:endParaRPr lang="en-GB" dirty="0"/>
          </a:p>
        </p:txBody>
      </p:sp>
      <p:pic>
        <p:nvPicPr>
          <p:cNvPr id="8" name="图片 7">
            <a:extLst>
              <a:ext uri="{FF2B5EF4-FFF2-40B4-BE49-F238E27FC236}">
                <a16:creationId xmlns:a16="http://schemas.microsoft.com/office/drawing/2014/main" id="{D77D6929-62EA-CD99-4645-6D6A92CFA8F8}"/>
              </a:ext>
            </a:extLst>
          </p:cNvPr>
          <p:cNvPicPr>
            <a:picLocks noChangeAspect="1"/>
          </p:cNvPicPr>
          <p:nvPr/>
        </p:nvPicPr>
        <p:blipFill>
          <a:blip r:embed="rId3"/>
          <a:stretch>
            <a:fillRect/>
          </a:stretch>
        </p:blipFill>
        <p:spPr>
          <a:xfrm>
            <a:off x="2190750" y="4664363"/>
            <a:ext cx="7810500" cy="1828800"/>
          </a:xfrm>
          <a:prstGeom prst="rect">
            <a:avLst/>
          </a:prstGeom>
        </p:spPr>
      </p:pic>
      <p:pic>
        <p:nvPicPr>
          <p:cNvPr id="10" name="图片 9">
            <a:extLst>
              <a:ext uri="{FF2B5EF4-FFF2-40B4-BE49-F238E27FC236}">
                <a16:creationId xmlns:a16="http://schemas.microsoft.com/office/drawing/2014/main" id="{38F4E87E-2B4F-D00F-B747-AE6931BE38C4}"/>
              </a:ext>
            </a:extLst>
          </p:cNvPr>
          <p:cNvPicPr>
            <a:picLocks noChangeAspect="1"/>
          </p:cNvPicPr>
          <p:nvPr/>
        </p:nvPicPr>
        <p:blipFill>
          <a:blip r:embed="rId4"/>
          <a:srcRect b="51575"/>
          <a:stretch/>
        </p:blipFill>
        <p:spPr>
          <a:xfrm>
            <a:off x="876160" y="2793701"/>
            <a:ext cx="5143063" cy="1759826"/>
          </a:xfrm>
          <a:prstGeom prst="rect">
            <a:avLst/>
          </a:prstGeom>
        </p:spPr>
      </p:pic>
      <p:pic>
        <p:nvPicPr>
          <p:cNvPr id="11" name="图片 10">
            <a:extLst>
              <a:ext uri="{FF2B5EF4-FFF2-40B4-BE49-F238E27FC236}">
                <a16:creationId xmlns:a16="http://schemas.microsoft.com/office/drawing/2014/main" id="{E92F1D3C-8E69-C302-25AF-E53BE0B63054}"/>
              </a:ext>
            </a:extLst>
          </p:cNvPr>
          <p:cNvPicPr>
            <a:picLocks noChangeAspect="1"/>
          </p:cNvPicPr>
          <p:nvPr/>
        </p:nvPicPr>
        <p:blipFill>
          <a:blip r:embed="rId4"/>
          <a:srcRect t="50806" b="769"/>
          <a:stretch/>
        </p:blipFill>
        <p:spPr>
          <a:xfrm>
            <a:off x="6172777" y="2793701"/>
            <a:ext cx="5143063" cy="1759826"/>
          </a:xfrm>
          <a:prstGeom prst="rect">
            <a:avLst/>
          </a:prstGeom>
        </p:spPr>
      </p:pic>
      <p:sp>
        <p:nvSpPr>
          <p:cNvPr id="14" name="文本框 13">
            <a:extLst>
              <a:ext uri="{FF2B5EF4-FFF2-40B4-BE49-F238E27FC236}">
                <a16:creationId xmlns:a16="http://schemas.microsoft.com/office/drawing/2014/main" id="{BB67F54F-C01F-3A19-255A-4647A64C7BD0}"/>
              </a:ext>
            </a:extLst>
          </p:cNvPr>
          <p:cNvSpPr txBox="1"/>
          <p:nvPr/>
        </p:nvSpPr>
        <p:spPr>
          <a:xfrm>
            <a:off x="10758856" y="4184195"/>
            <a:ext cx="574386" cy="369332"/>
          </a:xfrm>
          <a:prstGeom prst="rect">
            <a:avLst/>
          </a:prstGeom>
          <a:noFill/>
        </p:spPr>
        <p:txBody>
          <a:bodyPr wrap="square">
            <a:spAutoFit/>
          </a:bodyPr>
          <a:lstStyle/>
          <a:p>
            <a:r>
              <a:rPr lang="en-GB" dirty="0">
                <a:solidFill>
                  <a:schemeClr val="bg1"/>
                </a:solidFill>
              </a:rPr>
              <a:t>[12] </a:t>
            </a:r>
          </a:p>
        </p:txBody>
      </p:sp>
      <p:sp>
        <p:nvSpPr>
          <p:cNvPr id="15" name="文本框 14">
            <a:extLst>
              <a:ext uri="{FF2B5EF4-FFF2-40B4-BE49-F238E27FC236}">
                <a16:creationId xmlns:a16="http://schemas.microsoft.com/office/drawing/2014/main" id="{C642A17D-0796-F6A4-F80F-3E655B96FFCB}"/>
              </a:ext>
            </a:extLst>
          </p:cNvPr>
          <p:cNvSpPr txBox="1"/>
          <p:nvPr/>
        </p:nvSpPr>
        <p:spPr>
          <a:xfrm>
            <a:off x="9456309" y="6123831"/>
            <a:ext cx="574386" cy="369332"/>
          </a:xfrm>
          <a:prstGeom prst="rect">
            <a:avLst/>
          </a:prstGeom>
          <a:noFill/>
        </p:spPr>
        <p:txBody>
          <a:bodyPr wrap="square">
            <a:spAutoFit/>
          </a:bodyPr>
          <a:lstStyle/>
          <a:p>
            <a:r>
              <a:rPr lang="en-GB" dirty="0"/>
              <a:t>[13] </a:t>
            </a:r>
          </a:p>
        </p:txBody>
      </p:sp>
    </p:spTree>
    <p:extLst>
      <p:ext uri="{BB962C8B-B14F-4D97-AF65-F5344CB8AC3E}">
        <p14:creationId xmlns:p14="http://schemas.microsoft.com/office/powerpoint/2010/main" val="359778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CB4AD9C-133D-886B-325C-7635EB662EFF}"/>
              </a:ext>
            </a:extLst>
          </p:cNvPr>
          <p:cNvPicPr>
            <a:picLocks noChangeAspect="1"/>
          </p:cNvPicPr>
          <p:nvPr/>
        </p:nvPicPr>
        <p:blipFill>
          <a:blip r:embed="rId3"/>
          <a:stretch>
            <a:fillRect/>
          </a:stretch>
        </p:blipFill>
        <p:spPr>
          <a:xfrm>
            <a:off x="885103" y="3013363"/>
            <a:ext cx="10421793" cy="1944554"/>
          </a:xfrm>
          <a:prstGeom prst="rect">
            <a:avLst/>
          </a:prstGeom>
        </p:spPr>
      </p:pic>
      <p:sp>
        <p:nvSpPr>
          <p:cNvPr id="4" name="Title 3" descr="Heading"/>
          <p:cNvSpPr>
            <a:spLocks noGrp="1"/>
          </p:cNvSpPr>
          <p:nvPr>
            <p:ph type="title"/>
          </p:nvPr>
        </p:nvSpPr>
        <p:spPr>
          <a:xfrm>
            <a:off x="360000" y="899998"/>
            <a:ext cx="11472000" cy="827201"/>
          </a:xfrm>
        </p:spPr>
        <p:txBody>
          <a:bodyPr/>
          <a:lstStyle/>
          <a:p>
            <a:r>
              <a:rPr lang="en-GB" dirty="0"/>
              <a:t>Design</a:t>
            </a:r>
          </a:p>
        </p:txBody>
      </p:sp>
      <p:sp>
        <p:nvSpPr>
          <p:cNvPr id="5" name="Text Placeholder 4" descr="Text"/>
          <p:cNvSpPr>
            <a:spLocks noGrp="1"/>
          </p:cNvSpPr>
          <p:nvPr>
            <p:ph type="body" sz="quarter" idx="13"/>
          </p:nvPr>
        </p:nvSpPr>
        <p:spPr>
          <a:xfrm>
            <a:off x="360000" y="1727200"/>
            <a:ext cx="11472000" cy="1066501"/>
          </a:xfrm>
        </p:spPr>
        <p:txBody>
          <a:bodyPr/>
          <a:lstStyle/>
          <a:p>
            <a:pPr marL="0" indent="0">
              <a:lnSpc>
                <a:spcPct val="100000"/>
              </a:lnSpc>
              <a:buNone/>
            </a:pPr>
            <a:r>
              <a:rPr lang="en-GB" b="1" i="1" dirty="0"/>
              <a:t>Dataset Selection</a:t>
            </a:r>
          </a:p>
          <a:p>
            <a:pPr>
              <a:lnSpc>
                <a:spcPct val="100000"/>
              </a:lnSpc>
            </a:pPr>
            <a:r>
              <a:rPr lang="en-GB" dirty="0"/>
              <a:t>Binary annotation dataset: Tampere </a:t>
            </a:r>
            <a:r>
              <a:rPr lang="en-GB" dirty="0" err="1"/>
              <a:t>Waterseg</a:t>
            </a:r>
            <a:endParaRPr lang="en-GB" dirty="0"/>
          </a:p>
        </p:txBody>
      </p:sp>
      <p:sp>
        <p:nvSpPr>
          <p:cNvPr id="14" name="文本框 13">
            <a:extLst>
              <a:ext uri="{FF2B5EF4-FFF2-40B4-BE49-F238E27FC236}">
                <a16:creationId xmlns:a16="http://schemas.microsoft.com/office/drawing/2014/main" id="{BB67F54F-C01F-3A19-255A-4647A64C7BD0}"/>
              </a:ext>
            </a:extLst>
          </p:cNvPr>
          <p:cNvSpPr txBox="1"/>
          <p:nvPr/>
        </p:nvSpPr>
        <p:spPr>
          <a:xfrm>
            <a:off x="10721042" y="3013363"/>
            <a:ext cx="574386" cy="369332"/>
          </a:xfrm>
          <a:prstGeom prst="rect">
            <a:avLst/>
          </a:prstGeom>
          <a:noFill/>
        </p:spPr>
        <p:txBody>
          <a:bodyPr wrap="square">
            <a:spAutoFit/>
          </a:bodyPr>
          <a:lstStyle/>
          <a:p>
            <a:r>
              <a:rPr lang="en-GB" dirty="0"/>
              <a:t>[14] </a:t>
            </a:r>
          </a:p>
        </p:txBody>
      </p:sp>
    </p:spTree>
    <p:extLst>
      <p:ext uri="{BB962C8B-B14F-4D97-AF65-F5344CB8AC3E}">
        <p14:creationId xmlns:p14="http://schemas.microsoft.com/office/powerpoint/2010/main" val="4107330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8"/>
            <a:ext cx="11472000" cy="827201"/>
          </a:xfrm>
        </p:spPr>
        <p:txBody>
          <a:bodyPr/>
          <a:lstStyle/>
          <a:p>
            <a:r>
              <a:rPr lang="en-GB" dirty="0"/>
              <a:t>Design</a:t>
            </a:r>
          </a:p>
        </p:txBody>
      </p:sp>
      <p:sp>
        <p:nvSpPr>
          <p:cNvPr id="5" name="Text Placeholder 4" descr="Text"/>
          <p:cNvSpPr>
            <a:spLocks noGrp="1"/>
          </p:cNvSpPr>
          <p:nvPr>
            <p:ph type="body" sz="quarter" idx="13"/>
          </p:nvPr>
        </p:nvSpPr>
        <p:spPr>
          <a:xfrm>
            <a:off x="360000" y="1727200"/>
            <a:ext cx="11472000" cy="895928"/>
          </a:xfrm>
        </p:spPr>
        <p:txBody>
          <a:bodyPr/>
          <a:lstStyle/>
          <a:p>
            <a:pPr marL="0" indent="0">
              <a:lnSpc>
                <a:spcPct val="100000"/>
              </a:lnSpc>
              <a:buNone/>
            </a:pPr>
            <a:r>
              <a:rPr lang="en-GB" b="1" i="1" dirty="0"/>
              <a:t>Dataset Selection</a:t>
            </a:r>
          </a:p>
          <a:p>
            <a:pPr>
              <a:lnSpc>
                <a:spcPct val="100000"/>
              </a:lnSpc>
            </a:pPr>
            <a:r>
              <a:rPr lang="en-GB" dirty="0"/>
              <a:t>Multi-class annotation dataset: MaSTr1325</a:t>
            </a:r>
          </a:p>
        </p:txBody>
      </p:sp>
      <p:pic>
        <p:nvPicPr>
          <p:cNvPr id="6" name="图片 5">
            <a:extLst>
              <a:ext uri="{FF2B5EF4-FFF2-40B4-BE49-F238E27FC236}">
                <a16:creationId xmlns:a16="http://schemas.microsoft.com/office/drawing/2014/main" id="{4B6B5067-6EBC-CFDF-EBB7-E67658F43DDD}"/>
              </a:ext>
            </a:extLst>
          </p:cNvPr>
          <p:cNvPicPr>
            <a:picLocks noChangeAspect="1"/>
          </p:cNvPicPr>
          <p:nvPr/>
        </p:nvPicPr>
        <p:blipFill>
          <a:blip r:embed="rId3"/>
          <a:stretch>
            <a:fillRect/>
          </a:stretch>
        </p:blipFill>
        <p:spPr>
          <a:xfrm>
            <a:off x="359998" y="2623128"/>
            <a:ext cx="11472001" cy="2105076"/>
          </a:xfrm>
          <a:prstGeom prst="rect">
            <a:avLst/>
          </a:prstGeom>
        </p:spPr>
      </p:pic>
      <p:sp>
        <p:nvSpPr>
          <p:cNvPr id="2" name="文本框 1">
            <a:extLst>
              <a:ext uri="{FF2B5EF4-FFF2-40B4-BE49-F238E27FC236}">
                <a16:creationId xmlns:a16="http://schemas.microsoft.com/office/drawing/2014/main" id="{5CA8AA23-B1DF-C145-6DC4-05CEF831C0A8}"/>
              </a:ext>
            </a:extLst>
          </p:cNvPr>
          <p:cNvSpPr txBox="1"/>
          <p:nvPr/>
        </p:nvSpPr>
        <p:spPr>
          <a:xfrm>
            <a:off x="11157527" y="4232562"/>
            <a:ext cx="600364" cy="369332"/>
          </a:xfrm>
          <a:prstGeom prst="rect">
            <a:avLst/>
          </a:prstGeom>
          <a:noFill/>
        </p:spPr>
        <p:txBody>
          <a:bodyPr wrap="square">
            <a:spAutoFit/>
          </a:bodyPr>
          <a:lstStyle/>
          <a:p>
            <a:r>
              <a:rPr lang="en-GB" dirty="0"/>
              <a:t>[15] </a:t>
            </a:r>
          </a:p>
        </p:txBody>
      </p:sp>
    </p:spTree>
    <p:extLst>
      <p:ext uri="{BB962C8B-B14F-4D97-AF65-F5344CB8AC3E}">
        <p14:creationId xmlns:p14="http://schemas.microsoft.com/office/powerpoint/2010/main" val="1830222779"/>
      </p:ext>
    </p:extLst>
  </p:cSld>
  <p:clrMapOvr>
    <a:masterClrMapping/>
  </p:clrMapOvr>
</p:sld>
</file>

<file path=ppt/theme/theme1.xml><?xml version="1.0" encoding="utf-8"?>
<a:theme xmlns:a="http://schemas.openxmlformats.org/drawingml/2006/main" name="UCL_Black_Slide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custClrLst>
    <a:custClr name="name of colour">
      <a:srgbClr val="000000"/>
    </a:custClr>
  </a:custClrLst>
  <a:extLst>
    <a:ext uri="{05A4C25C-085E-4340-85A3-A5531E510DB2}">
      <thm15:themeFamily xmlns:thm15="http://schemas.microsoft.com/office/thememl/2012/main" name="UCL_Slide_Master_Purple_Vibrant.pptx  -  Read-Only" id="{232B24DA-5A05-48D9-974B-2D6AE9533790}" vid="{E4B62295-0DCF-4893-AF00-6BAB9B3411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EBB616D801044AA0A0CADED199E63" ma:contentTypeVersion="3" ma:contentTypeDescription="Create a new document." ma:contentTypeScope="" ma:versionID="96cc54f246dcd0cd0f5da97d4fa7b9b2">
  <xsd:schema xmlns:xsd="http://www.w3.org/2001/XMLSchema" xmlns:xs="http://www.w3.org/2001/XMLSchema" xmlns:p="http://schemas.microsoft.com/office/2006/metadata/properties" xmlns:ns2="88902510-6b49-4674-8698-d9faf4e1254e" targetNamespace="http://schemas.microsoft.com/office/2006/metadata/properties" ma:root="true" ma:fieldsID="c578feaa96bbf5ce8210e6921557625e" ns2:_="">
    <xsd:import namespace="88902510-6b49-4674-8698-d9faf4e1254e"/>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902510-6b49-4674-8698-d9faf4e125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74EF8-E6C8-4FE6-B9DB-0F311F9D5C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902510-6b49-4674-8698-d9faf4e125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5E437D-FD71-4BF4-ABDB-4248F588672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455FEB-2CFA-4D69-B27D-778EF7F8E2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UCL_Slide_Master_Purple_Vibrant</Template>
  <TotalTime>0</TotalTime>
  <Words>2197</Words>
  <Application>Microsoft Office PowerPoint</Application>
  <PresentationFormat>宽屏</PresentationFormat>
  <Paragraphs>325</Paragraphs>
  <Slides>35</Slides>
  <Notes>32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35</vt:i4>
      </vt:variant>
    </vt:vector>
  </HeadingPairs>
  <TitlesOfParts>
    <vt:vector size="39" baseType="lpstr">
      <vt:lpstr>Arial</vt:lpstr>
      <vt:lpstr>Calibri</vt:lpstr>
      <vt:lpstr>Cambria Math</vt:lpstr>
      <vt:lpstr>UCL_Black_Slide_Theme</vt:lpstr>
      <vt:lpstr>Bayesian Deep Learning Based Semantic Segmentation for Marine Environments</vt:lpstr>
      <vt:lpstr>Content</vt:lpstr>
      <vt:lpstr>Background</vt:lpstr>
      <vt:lpstr>Objectives</vt:lpstr>
      <vt:lpstr>Design</vt:lpstr>
      <vt:lpstr>Design</vt:lpstr>
      <vt:lpstr>Design</vt:lpstr>
      <vt:lpstr>Design</vt:lpstr>
      <vt:lpstr>Design</vt:lpstr>
      <vt:lpstr>Design</vt:lpstr>
      <vt:lpstr>Design</vt:lpstr>
      <vt:lpstr>Methodology</vt:lpstr>
      <vt:lpstr>Methodology</vt:lpstr>
      <vt:lpstr>Methodology</vt:lpstr>
      <vt:lpstr>Methodology</vt:lpstr>
      <vt:lpstr>Methodology</vt:lpstr>
      <vt:lpstr>Methodology</vt:lpstr>
      <vt:lpstr>Methodology</vt:lpstr>
      <vt:lpstr>Methodology</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Conclusion</vt:lpstr>
      <vt:lpstr>References</vt:lpstr>
      <vt:lpstr>References</vt:lpstr>
      <vt:lpstr>Q &amp; A  GitHub repository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 Mingyang</dc:creator>
  <cp:lastModifiedBy>zehao ye</cp:lastModifiedBy>
  <cp:revision>7</cp:revision>
  <dcterms:created xsi:type="dcterms:W3CDTF">2024-09-06T12:54:15Z</dcterms:created>
  <dcterms:modified xsi:type="dcterms:W3CDTF">2024-09-08T22:22:24Z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0x0101009B3EBB616D801044AA0A0CADED199E63</vt:lpwstr>
  </property>
</Properties>
</file>